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.xml" ContentType="application/vnd.openxmlformats-officedocument.presentationml.slide+xml"/>
  <Override PartName="/ppt/slides/slide5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6.xml" ContentType="application/vnd.openxmlformats-officedocument.presentationml.slide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theme/theme2.xml" ContentType="application/vnd.openxmlformats-officedocument.theme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ags/tag2.xml" ContentType="application/vnd.openxmlformats-officedocument.presentationml.tags+xml"/>
  <Override PartName="/ppt/tags/tag1.xml" ContentType="application/vnd.openxmlformats-officedocument.presentationml.tag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6" r:id="rId2"/>
    <p:sldId id="315" r:id="rId3"/>
    <p:sldId id="316" r:id="rId4"/>
    <p:sldId id="317" r:id="rId5"/>
    <p:sldId id="318" r:id="rId6"/>
    <p:sldId id="319" r:id="rId7"/>
    <p:sldId id="321" r:id="rId8"/>
    <p:sldId id="322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17" Type="http://schemas.openxmlformats.org/officeDocument/2006/relationships/customXml" Target="../customXml/item3.xml"/><Relationship Id="rId2" Type="http://schemas.openxmlformats.org/officeDocument/2006/relationships/slide" Target="slides/slide1.xml"/><Relationship Id="rId16" Type="http://schemas.openxmlformats.org/officeDocument/2006/relationships/customXml" Target="../customXml/item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customXml" Target="../customXml/item1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850739A-7160-4C83-B8B8-77F1DDDD2962}" type="datetimeFigureOut">
              <a:rPr lang="ru-RU" smtClean="0"/>
              <a:t>27.06.2018</a:t>
            </a:fld>
            <a:endParaRPr lang="ru-R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ED5509A-78CC-4759-9C23-DC0726C0F7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36085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840319-8488-4EEB-9ABF-5D91E1ABE483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81244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5" Type="http://schemas.openxmlformats.org/officeDocument/2006/relationships/image" Target="../media/image2.emf"/><Relationship Id="rId4" Type="http://schemas.openxmlformats.org/officeDocument/2006/relationships/image" Target="../media/image1.emf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A85AE8-CCF2-4F9C-9F07-39CA0CC0695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E5D967B-0D49-456A-8152-883D7339FFA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ru-R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4D70985-F6BD-4F09-9B82-55A8110B55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C730B9-A9AF-4AC6-B05D-9C839C21943C}" type="datetimeFigureOut">
              <a:rPr lang="ru-RU" smtClean="0"/>
              <a:t>27.06.2018</a:t>
            </a:fld>
            <a:endParaRPr lang="ru-R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7EF5285-F1B6-4E75-90F4-91A1A319E7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88C4D10-35A3-45B2-8D53-5C4316BB7A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7C5FCB-D79A-473D-B139-0BB89EE58C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79277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8BE4FA-2181-45A7-B415-489F598A2F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22D8AD2-2C28-49F1-ACDB-7F5505800ED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4F8305E-9F9F-45DC-AB54-376D3B2995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C730B9-A9AF-4AC6-B05D-9C839C21943C}" type="datetimeFigureOut">
              <a:rPr lang="ru-RU" smtClean="0"/>
              <a:t>27.06.2018</a:t>
            </a:fld>
            <a:endParaRPr lang="ru-R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CF38C65-866A-4929-A078-85370BD92D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41EFDBA-EBCD-42C4-8499-B5DE178E31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7C5FCB-D79A-473D-B139-0BB89EE58C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48099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1A61286-283C-476C-99EC-23581018D7A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C79D53B-82DD-4AB9-9A09-8978BC5C6CB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C6D5CDC-11F2-4D79-8737-4EAEA378CF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C730B9-A9AF-4AC6-B05D-9C839C21943C}" type="datetimeFigureOut">
              <a:rPr lang="ru-RU" smtClean="0"/>
              <a:t>27.06.2018</a:t>
            </a:fld>
            <a:endParaRPr lang="ru-R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78B95A-07F2-4111-9C32-5850643DD1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33E1218-56E7-4EF9-9CB4-C5448CC701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7C5FCB-D79A-473D-B139-0BB89EE58C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587384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 dark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 bwMode="white">
          <a:xfrm>
            <a:off x="143339" y="6237312"/>
            <a:ext cx="11713301" cy="57606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sp>
        <p:nvSpPr>
          <p:cNvPr id="10" name="Rechteck 10"/>
          <p:cNvSpPr/>
          <p:nvPr userDrawn="1">
            <p:custDataLst>
              <p:tags r:id="rId1"/>
            </p:custDataLst>
          </p:nvPr>
        </p:nvSpPr>
        <p:spPr bwMode="gray">
          <a:xfrm>
            <a:off x="311574" y="233680"/>
            <a:ext cx="11579791" cy="5636316"/>
          </a:xfrm>
          <a:custGeom>
            <a:avLst/>
            <a:gdLst>
              <a:gd name="connsiteX0" fmla="*/ 0 w 8684821"/>
              <a:gd name="connsiteY0" fmla="*/ 0 h 5636316"/>
              <a:gd name="connsiteX1" fmla="*/ 8684821 w 8684821"/>
              <a:gd name="connsiteY1" fmla="*/ 0 h 5636316"/>
              <a:gd name="connsiteX2" fmla="*/ 8684821 w 8684821"/>
              <a:gd name="connsiteY2" fmla="*/ 5636316 h 5636316"/>
              <a:gd name="connsiteX3" fmla="*/ 0 w 8684821"/>
              <a:gd name="connsiteY3" fmla="*/ 5636316 h 5636316"/>
              <a:gd name="connsiteX4" fmla="*/ 0 w 8684821"/>
              <a:gd name="connsiteY4" fmla="*/ 0 h 5636316"/>
              <a:gd name="connsiteX0" fmla="*/ 8684821 w 8684821"/>
              <a:gd name="connsiteY0" fmla="*/ 0 h 5636316"/>
              <a:gd name="connsiteX1" fmla="*/ 8684821 w 8684821"/>
              <a:gd name="connsiteY1" fmla="*/ 5636316 h 5636316"/>
              <a:gd name="connsiteX2" fmla="*/ 0 w 8684821"/>
              <a:gd name="connsiteY2" fmla="*/ 5636316 h 5636316"/>
              <a:gd name="connsiteX3" fmla="*/ 0 w 8684821"/>
              <a:gd name="connsiteY3" fmla="*/ 0 h 5636316"/>
              <a:gd name="connsiteX0" fmla="*/ 8684821 w 8684821"/>
              <a:gd name="connsiteY0" fmla="*/ 5636316 h 5636316"/>
              <a:gd name="connsiteX1" fmla="*/ 0 w 8684821"/>
              <a:gd name="connsiteY1" fmla="*/ 5636316 h 5636316"/>
              <a:gd name="connsiteX2" fmla="*/ 0 w 8684821"/>
              <a:gd name="connsiteY2" fmla="*/ 0 h 5636316"/>
              <a:gd name="connsiteX0" fmla="*/ 0 w 0"/>
              <a:gd name="connsiteY0" fmla="*/ 5636316 h 5636316"/>
              <a:gd name="connsiteX1" fmla="*/ 0 w 0"/>
              <a:gd name="connsiteY1" fmla="*/ 0 h 5636316"/>
              <a:gd name="connsiteX0" fmla="*/ 0 w 8684821"/>
              <a:gd name="connsiteY0" fmla="*/ 5636316 h 5636316"/>
              <a:gd name="connsiteX1" fmla="*/ 0 w 8684821"/>
              <a:gd name="connsiteY1" fmla="*/ 0 h 5636316"/>
              <a:gd name="connsiteX2" fmla="*/ 8684821 w 8684821"/>
              <a:gd name="connsiteY2" fmla="*/ 0 h 5636316"/>
              <a:gd name="connsiteX0" fmla="*/ 0 w 8684821"/>
              <a:gd name="connsiteY0" fmla="*/ 5636316 h 5636316"/>
              <a:gd name="connsiteX1" fmla="*/ 0 w 8684821"/>
              <a:gd name="connsiteY1" fmla="*/ 0 h 5636316"/>
              <a:gd name="connsiteX2" fmla="*/ 8684821 w 8684821"/>
              <a:gd name="connsiteY2" fmla="*/ 0 h 5636316"/>
              <a:gd name="connsiteX3" fmla="*/ 8684821 w 8684821"/>
              <a:gd name="connsiteY3" fmla="*/ 4412595 h 5636316"/>
              <a:gd name="connsiteX0" fmla="*/ 0 w 8684843"/>
              <a:gd name="connsiteY0" fmla="*/ 5636316 h 5636316"/>
              <a:gd name="connsiteX1" fmla="*/ 0 w 8684843"/>
              <a:gd name="connsiteY1" fmla="*/ 0 h 5636316"/>
              <a:gd name="connsiteX2" fmla="*/ 8684821 w 8684843"/>
              <a:gd name="connsiteY2" fmla="*/ 0 h 5636316"/>
              <a:gd name="connsiteX3" fmla="*/ 8684821 w 8684843"/>
              <a:gd name="connsiteY3" fmla="*/ 4412595 h 5636316"/>
              <a:gd name="connsiteX4" fmla="*/ 7086785 w 8684843"/>
              <a:gd name="connsiteY4" fmla="*/ 5636316 h 5636316"/>
              <a:gd name="connsiteX0" fmla="*/ 0 w 8684843"/>
              <a:gd name="connsiteY0" fmla="*/ 5636316 h 5636316"/>
              <a:gd name="connsiteX1" fmla="*/ 0 w 8684843"/>
              <a:gd name="connsiteY1" fmla="*/ 0 h 5636316"/>
              <a:gd name="connsiteX2" fmla="*/ 8684821 w 8684843"/>
              <a:gd name="connsiteY2" fmla="*/ 0 h 5636316"/>
              <a:gd name="connsiteX3" fmla="*/ 8684821 w 8684843"/>
              <a:gd name="connsiteY3" fmla="*/ 4412595 h 5636316"/>
              <a:gd name="connsiteX4" fmla="*/ 7086785 w 8684843"/>
              <a:gd name="connsiteY4" fmla="*/ 5636316 h 5636316"/>
              <a:gd name="connsiteX5" fmla="*/ 0 w 8684843"/>
              <a:gd name="connsiteY5" fmla="*/ 5636316 h 5636316"/>
              <a:gd name="connsiteX0" fmla="*/ 0 w 8684843"/>
              <a:gd name="connsiteY0" fmla="*/ 5636316 h 5636316"/>
              <a:gd name="connsiteX1" fmla="*/ 0 w 8684843"/>
              <a:gd name="connsiteY1" fmla="*/ 0 h 5636316"/>
              <a:gd name="connsiteX2" fmla="*/ 8684821 w 8684843"/>
              <a:gd name="connsiteY2" fmla="*/ 0 h 5636316"/>
              <a:gd name="connsiteX3" fmla="*/ 8684821 w 8684843"/>
              <a:gd name="connsiteY3" fmla="*/ 4412595 h 5636316"/>
              <a:gd name="connsiteX4" fmla="*/ 7086785 w 8684843"/>
              <a:gd name="connsiteY4" fmla="*/ 5636316 h 5636316"/>
              <a:gd name="connsiteX5" fmla="*/ 0 w 8684843"/>
              <a:gd name="connsiteY5" fmla="*/ 5636316 h 5636316"/>
              <a:gd name="connsiteX6" fmla="*/ 0 w 8684843"/>
              <a:gd name="connsiteY6" fmla="*/ 0 h 56363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684843" h="5636316">
                <a:moveTo>
                  <a:pt x="0" y="5636316"/>
                </a:moveTo>
                <a:lnTo>
                  <a:pt x="0" y="0"/>
                </a:lnTo>
                <a:lnTo>
                  <a:pt x="8684821" y="0"/>
                </a:lnTo>
                <a:lnTo>
                  <a:pt x="8684821" y="4412595"/>
                </a:lnTo>
                <a:cubicBezTo>
                  <a:pt x="8684821" y="4412595"/>
                  <a:pt x="8710016" y="5571530"/>
                  <a:pt x="7086785" y="5636316"/>
                </a:cubicBezTo>
                <a:lnTo>
                  <a:pt x="0" y="5636316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0">
                <a:srgbClr val="003478"/>
              </a:gs>
              <a:gs pos="100000">
                <a:srgbClr val="0089C4"/>
              </a:gs>
            </a:gsLst>
            <a:lin ang="2100000" scaled="1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</p:txBody>
      </p:sp>
      <p:sp>
        <p:nvSpPr>
          <p:cNvPr id="17" name="Text Placeholder 3"/>
          <p:cNvSpPr>
            <a:spLocks noGrp="1"/>
          </p:cNvSpPr>
          <p:nvPr>
            <p:ph type="body" sz="quarter" idx="10" hasCustomPrompt="1"/>
          </p:nvPr>
        </p:nvSpPr>
        <p:spPr bwMode="white">
          <a:xfrm>
            <a:off x="1104899" y="2052000"/>
            <a:ext cx="9984000" cy="1620000"/>
          </a:xfrm>
          <a:prstGeom prst="rect">
            <a:avLst/>
          </a:prstGeom>
        </p:spPr>
        <p:txBody>
          <a:bodyPr lIns="0" tIns="0" rIns="0" bIns="0"/>
          <a:lstStyle>
            <a:lvl1pPr marL="0" indent="0" algn="l">
              <a:spcBef>
                <a:spcPts val="0"/>
              </a:spcBef>
              <a:buFontTx/>
              <a:buNone/>
              <a:defRPr sz="4800">
                <a:solidFill>
                  <a:schemeClr val="bg1"/>
                </a:solidFill>
              </a:defRPr>
            </a:lvl1pPr>
            <a:lvl2pPr>
              <a:defRPr sz="4800"/>
            </a:lvl2pPr>
            <a:lvl3pPr>
              <a:defRPr sz="4800"/>
            </a:lvl3pPr>
            <a:lvl4pPr>
              <a:defRPr sz="4800"/>
            </a:lvl4pPr>
            <a:lvl5pPr>
              <a:defRPr sz="4800"/>
            </a:lvl5pPr>
          </a:lstStyle>
          <a:p>
            <a:pPr lvl="0"/>
            <a:r>
              <a:rPr lang="en-US" noProof="0" dirty="0"/>
              <a:t>Click to add title</a:t>
            </a:r>
          </a:p>
        </p:txBody>
      </p:sp>
      <p:pic>
        <p:nvPicPr>
          <p:cNvPr id="8" name="Picture 7"/>
          <p:cNvPicPr>
            <a:picLocks/>
          </p:cNvPicPr>
          <p:nvPr userDrawn="1">
            <p:custDataLst>
              <p:tags r:id="rId2"/>
            </p:custDataLst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80127" y="6329934"/>
            <a:ext cx="2135971" cy="294640"/>
          </a:xfrm>
          <a:prstGeom prst="rect">
            <a:avLst/>
          </a:prstGeom>
          <a:ln w="0">
            <a:noFill/>
          </a:ln>
          <a:effectLst/>
          <a:extLst>
            <a:ext uri="{91240B29-F687-4F45-9708-019B960494DF}">
              <a14:hiddenLine xmlns:a14="http://schemas.microsoft.com/office/drawing/2010/main" w="0">
                <a:solidFill>
                  <a:schemeClr val="tx1"/>
                </a:solidFill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4" name="Text Placeholder 3"/>
          <p:cNvSpPr>
            <a:spLocks noGrp="1"/>
          </p:cNvSpPr>
          <p:nvPr>
            <p:ph type="body" sz="quarter" idx="11" hasCustomPrompt="1"/>
          </p:nvPr>
        </p:nvSpPr>
        <p:spPr bwMode="white">
          <a:xfrm>
            <a:off x="1104000" y="4608000"/>
            <a:ext cx="5760000" cy="252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0"/>
              </a:spcBef>
              <a:buFontTx/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dirty="0"/>
              <a:t>_Author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quarter" idx="12" hasCustomPrompt="1"/>
          </p:nvPr>
        </p:nvSpPr>
        <p:spPr bwMode="white">
          <a:xfrm>
            <a:off x="1104000" y="4884350"/>
            <a:ext cx="5760000" cy="252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0"/>
              </a:spcBef>
              <a:buFontTx/>
              <a:buNone/>
              <a:defRPr sz="16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dirty="0"/>
              <a:t>_Business</a:t>
            </a:r>
          </a:p>
        </p:txBody>
      </p:sp>
      <p:sp>
        <p:nvSpPr>
          <p:cNvPr id="18" name="Text Placeholder 3"/>
          <p:cNvSpPr>
            <a:spLocks noGrp="1"/>
          </p:cNvSpPr>
          <p:nvPr>
            <p:ph type="body" sz="quarter" idx="13" hasCustomPrompt="1"/>
          </p:nvPr>
        </p:nvSpPr>
        <p:spPr bwMode="white">
          <a:xfrm>
            <a:off x="1104000" y="5148000"/>
            <a:ext cx="5760000" cy="252000"/>
          </a:xfrm>
          <a:prstGeom prst="rect">
            <a:avLst/>
          </a:prstGeom>
        </p:spPr>
        <p:txBody>
          <a:bodyPr lIns="0" tIns="0" rIns="0" bIns="0"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600" b="0">
                <a:solidFill>
                  <a:schemeClr val="bg1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noProof="0" dirty="0"/>
              <a:t>_</a:t>
            </a:r>
            <a:r>
              <a:rPr lang="en-US" sz="1600" noProof="0" dirty="0">
                <a:solidFill>
                  <a:srgbClr val="FFFFFF"/>
                </a:solidFill>
                <a:latin typeface="+mn-lt"/>
              </a:rPr>
              <a:t>November 01, 2013</a:t>
            </a:r>
          </a:p>
          <a:p>
            <a:pPr lvl="0"/>
            <a:endParaRPr lang="en-US" noProof="0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1103445" y="6399594"/>
            <a:ext cx="2304256" cy="2697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981376"/>
      </p:ext>
    </p:extLst>
  </p:cSld>
  <p:clrMapOvr>
    <a:masterClrMapping/>
  </p:clrMapOvr>
  <p:hf hdr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D725DC9-180E-40FA-8529-1D6D5F6EA6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1A2CA98-BE3E-4D83-B9C9-0C34860202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AF03C9D-CCDD-4407-AE4F-6AA80941C3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411491-D0E0-4A5D-A883-4CE3C8E61DCB}" type="slidenum">
              <a:rPr lang="nl-NL" smtClean="0"/>
              <a:t>‹#›</a:t>
            </a:fld>
            <a:endParaRPr lang="nl-NL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2AEDDFA7-01B2-4E8C-BFB7-B6C9185A952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56102" y="6143625"/>
            <a:ext cx="2200275" cy="714375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27E57463-A60E-497A-8D26-415F616FCAF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456102" y="6143625"/>
            <a:ext cx="2200275" cy="714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47340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F9FAE3-FEB4-4D6E-8887-4DD71D462D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4BADF4C-5E0B-4EBD-86C6-451EFD34311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25DE047-7E58-47D9-BF32-DCBC3E1AD2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C730B9-A9AF-4AC6-B05D-9C839C21943C}" type="datetimeFigureOut">
              <a:rPr lang="ru-RU" smtClean="0"/>
              <a:t>27.06.2018</a:t>
            </a:fld>
            <a:endParaRPr lang="ru-R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647B85C-61A9-4935-8151-50897882BF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88F6046-DD06-4055-93F7-FBE65D6CD7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7C5FCB-D79A-473D-B139-0BB89EE58C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50699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F1FE16-EA87-4390-9A20-2C82C3930F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C26A72-D510-4ED4-8E31-1808B0D6E62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DFA49E9-8E7E-40F5-8090-2C65BEC6B1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C730B9-A9AF-4AC6-B05D-9C839C21943C}" type="datetimeFigureOut">
              <a:rPr lang="ru-RU" smtClean="0"/>
              <a:t>27.06.2018</a:t>
            </a:fld>
            <a:endParaRPr lang="ru-R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D1EE0FF-2CC5-4E8C-B36C-ABD7382F3D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DB19CA5-B2AD-44F7-92CF-786FC5DC37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7C5FCB-D79A-473D-B139-0BB89EE58C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26025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7B1982-A823-4DD1-9FDD-1D9C2B043E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A9FCCC7-B1A6-47FF-A212-DBEA9E3BF25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150EAF2-FD2E-4AD0-8025-545C767D07C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292CA0F-FBBE-4D94-900A-5E0D7AFCCD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C730B9-A9AF-4AC6-B05D-9C839C21943C}" type="datetimeFigureOut">
              <a:rPr lang="ru-RU" smtClean="0"/>
              <a:t>27.06.2018</a:t>
            </a:fld>
            <a:endParaRPr lang="ru-R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486F33D-536B-4D0F-8901-ACE0E8AB14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77DB403-7F65-4DEF-A46D-19F7CF9D2F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7C5FCB-D79A-473D-B139-0BB89EE58C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27327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552033-687B-4A60-98FF-5D43538D1C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8A1AF86-7B3B-4691-8C74-205A48411D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3175A6C-DDDE-4D26-8C45-458B13F1AD1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907C947-5429-4ADE-976D-B0EA7C8674E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A58D3A0-25CD-4966-ACF3-302E8A73845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66E3CD8-06AB-4696-9CC1-B999562660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C730B9-A9AF-4AC6-B05D-9C839C21943C}" type="datetimeFigureOut">
              <a:rPr lang="ru-RU" smtClean="0"/>
              <a:t>27.06.2018</a:t>
            </a:fld>
            <a:endParaRPr lang="ru-RU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EB58641-99F2-40BE-992D-320464DCC3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3F6F190-7B8D-4170-AD1F-24B809961C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7C5FCB-D79A-473D-B139-0BB89EE58C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49047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AE59F5-BD24-4FDA-8BFC-A6E7D2E796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9067F1F-0CB4-41DC-80FF-A5E43BE24D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C730B9-A9AF-4AC6-B05D-9C839C21943C}" type="datetimeFigureOut">
              <a:rPr lang="ru-RU" smtClean="0"/>
              <a:t>27.06.2018</a:t>
            </a:fld>
            <a:endParaRPr lang="ru-RU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415B147-5E33-465B-A433-D6655301F7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ABFE220-3A50-4002-81FB-5D9567883F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7C5FCB-D79A-473D-B139-0BB89EE58C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60870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1D86B24-AB95-40B5-A1AD-FE304DDE57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C730B9-A9AF-4AC6-B05D-9C839C21943C}" type="datetimeFigureOut">
              <a:rPr lang="ru-RU" smtClean="0"/>
              <a:t>27.06.2018</a:t>
            </a:fld>
            <a:endParaRPr lang="ru-RU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15DA361-1F9F-4D25-A782-27811433DE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8D095F0-89AA-429F-B78F-BB1F327A0A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7C5FCB-D79A-473D-B139-0BB89EE58C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92845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57DD8D-BDD2-4727-BFC4-F9FB330B80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A97465-B4FB-4D98-90EB-7EBE872C8EA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91477B7-F21A-4D84-BE7D-6D9C65249C6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D6FDD1B-BD6B-4A1A-858D-D6778D9460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C730B9-A9AF-4AC6-B05D-9C839C21943C}" type="datetimeFigureOut">
              <a:rPr lang="ru-RU" smtClean="0"/>
              <a:t>27.06.2018</a:t>
            </a:fld>
            <a:endParaRPr lang="ru-R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0B71A07-146F-4D76-B059-6092DE0EDA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6807652-3B87-4186-BF23-D110ADF521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7C5FCB-D79A-473D-B139-0BB89EE58C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00792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2285EE-265E-4401-838C-19891F8EA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0EEBF57-9CD6-4FBF-9787-93B252C08DB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9A81B22-A001-4AA8-9F3C-AADA00DEFAF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660EE72-74EA-4542-BFB7-46EFC4DC43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C730B9-A9AF-4AC6-B05D-9C839C21943C}" type="datetimeFigureOut">
              <a:rPr lang="ru-RU" smtClean="0"/>
              <a:t>27.06.2018</a:t>
            </a:fld>
            <a:endParaRPr lang="ru-R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9864758-B6A0-47DF-9501-8962F18338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C3F0D32-C046-451D-ACA0-0419F1444A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7C5FCB-D79A-473D-B139-0BB89EE58C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97609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430A23B-262F-4970-BA46-AF2AA4583A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AB2248F-D360-4A76-AEA3-94B536F433C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A0955D9-A6B0-476D-93B3-A776D3FD3C9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C730B9-A9AF-4AC6-B05D-9C839C21943C}" type="datetimeFigureOut">
              <a:rPr lang="ru-RU" smtClean="0"/>
              <a:t>27.06.2018</a:t>
            </a:fld>
            <a:endParaRPr lang="ru-R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6FC2CF-869C-4022-AAF9-39E3D0D7912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0E20B90-9486-4997-8E9E-8A406E3F694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7C5FCB-D79A-473D-B139-0BB89EE58C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2785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6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B5C3EA-BF55-4F76-A1DC-FF72F0A23D4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9B0AC16-8396-488D-8684-A0CFED9D8BC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30294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2109785" y="2052000"/>
            <a:ext cx="7979571" cy="1620000"/>
          </a:xfrm>
        </p:spPr>
        <p:txBody>
          <a:bodyPr/>
          <a:lstStyle/>
          <a:p>
            <a:r>
              <a:rPr lang="en-US" dirty="0" err="1"/>
              <a:t>CoreLine</a:t>
            </a:r>
            <a:r>
              <a:rPr lang="en-US" dirty="0"/>
              <a:t> Malaga LED</a:t>
            </a:r>
            <a:endParaRPr lang="hu-HU" dirty="0"/>
          </a:p>
          <a:p>
            <a:r>
              <a:rPr lang="en-US" sz="3200" dirty="0"/>
              <a:t>BRP101/102</a:t>
            </a:r>
            <a:endParaRPr lang="hu-HU" sz="3200" dirty="0"/>
          </a:p>
        </p:txBody>
      </p:sp>
    </p:spTree>
    <p:extLst>
      <p:ext uri="{BB962C8B-B14F-4D97-AF65-F5344CB8AC3E}">
        <p14:creationId xmlns:p14="http://schemas.microsoft.com/office/powerpoint/2010/main" val="33709488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18">
            <a:extLst>
              <a:ext uri="{FF2B5EF4-FFF2-40B4-BE49-F238E27FC236}">
                <a16:creationId xmlns:a16="http://schemas.microsoft.com/office/drawing/2014/main" id="{B6643DC0-EE6B-4A46-BBA2-747C46B98B16}"/>
              </a:ext>
            </a:extLst>
          </p:cNvPr>
          <p:cNvSpPr>
            <a:spLocks noGrp="1"/>
          </p:cNvSpPr>
          <p:nvPr>
            <p:ph type="body" sz="half" idx="4294967295"/>
          </p:nvPr>
        </p:nvSpPr>
        <p:spPr>
          <a:xfrm>
            <a:off x="0" y="3105150"/>
            <a:ext cx="3657600" cy="1647825"/>
          </a:xfrm>
        </p:spPr>
        <p:txBody>
          <a:bodyPr vert="horz" lIns="91440" tIns="45720" rIns="91440" bIns="45720" rtlCol="0">
            <a:normAutofit fontScale="92500" lnSpcReduction="10000"/>
          </a:bodyPr>
          <a:lstStyle/>
          <a:p>
            <a:pPr algn="ctr"/>
            <a:r>
              <a:rPr lang="en-US" sz="2000" kern="12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A new family of LED luminaires for general Road, Street and Residential application;</a:t>
            </a:r>
          </a:p>
          <a:p>
            <a:pPr algn="ctr"/>
            <a:r>
              <a:rPr lang="en-US" sz="2600" b="1" dirty="0">
                <a:solidFill>
                  <a:schemeClr val="bg1"/>
                </a:solidFill>
              </a:rPr>
              <a:t>CoreLine Malaga LED</a:t>
            </a:r>
          </a:p>
          <a:p>
            <a:pPr algn="ctr"/>
            <a:r>
              <a:rPr lang="en-US" sz="26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Simply efficient</a:t>
            </a:r>
          </a:p>
        </p:txBody>
      </p:sp>
      <p:sp>
        <p:nvSpPr>
          <p:cNvPr id="6" name="Title 16">
            <a:extLst>
              <a:ext uri="{FF2B5EF4-FFF2-40B4-BE49-F238E27FC236}">
                <a16:creationId xmlns:a16="http://schemas.microsoft.com/office/drawing/2014/main" id="{0DACBDA3-B04B-4FE8-AB0D-4E1EB4989A4C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0" y="461963"/>
            <a:ext cx="3657600" cy="1976437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4800" b="1" kern="120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Today we present</a:t>
            </a:r>
          </a:p>
        </p:txBody>
      </p:sp>
      <p:pic>
        <p:nvPicPr>
          <p:cNvPr id="12" name="Picture 11" descr="A picture containing sky, outdoor, ground, way&#10;&#10;Description generated with very high confidence">
            <a:extLst>
              <a:ext uri="{FF2B5EF4-FFF2-40B4-BE49-F238E27FC236}">
                <a16:creationId xmlns:a16="http://schemas.microsoft.com/office/drawing/2014/main" id="{90A61A69-414A-44FE-9FE5-41A60D501EF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561"/>
          <a:stretch/>
        </p:blipFill>
        <p:spPr>
          <a:xfrm>
            <a:off x="0" y="0"/>
            <a:ext cx="5227832" cy="6858000"/>
          </a:xfrm>
          <a:prstGeom prst="rect">
            <a:avLst/>
          </a:prstGeom>
        </p:spPr>
      </p:pic>
      <p:sp>
        <p:nvSpPr>
          <p:cNvPr id="14" name="Text Placeholder 18">
            <a:extLst>
              <a:ext uri="{FF2B5EF4-FFF2-40B4-BE49-F238E27FC236}">
                <a16:creationId xmlns:a16="http://schemas.microsoft.com/office/drawing/2014/main" id="{E62A55D9-3C52-44A6-879E-052E3C37B217}"/>
              </a:ext>
            </a:extLst>
          </p:cNvPr>
          <p:cNvSpPr txBox="1">
            <a:spLocks/>
          </p:cNvSpPr>
          <p:nvPr/>
        </p:nvSpPr>
        <p:spPr>
          <a:xfrm>
            <a:off x="5628074" y="2080010"/>
            <a:ext cx="6218932" cy="162306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400" dirty="0">
                <a:solidFill>
                  <a:schemeClr val="bg2">
                    <a:lumMod val="25000"/>
                  </a:schemeClr>
                </a:solidFill>
              </a:rPr>
              <a:t>Новое семейство светодиодных светильников для освещения дорог общего назночения, жилих зон и городских улиц</a:t>
            </a:r>
            <a:endParaRPr lang="en-US" sz="2400" dirty="0">
              <a:solidFill>
                <a:schemeClr val="bg2">
                  <a:lumMod val="25000"/>
                </a:schemeClr>
              </a:solidFill>
            </a:endParaRPr>
          </a:p>
          <a:p>
            <a:endParaRPr lang="en-US" sz="24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42546C7-FB00-43C4-B0FC-F184104BF5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13233" y="6380816"/>
            <a:ext cx="2743200" cy="365125"/>
          </a:xfrm>
        </p:spPr>
        <p:txBody>
          <a:bodyPr/>
          <a:lstStyle/>
          <a:p>
            <a:fld id="{C8411491-D0E0-4A5D-A883-4CE3C8E61DCB}" type="slidenum">
              <a:rPr lang="nl-NL" smtClean="0"/>
              <a:t>3</a:t>
            </a:fld>
            <a:endParaRPr lang="nl-NL"/>
          </a:p>
        </p:txBody>
      </p:sp>
      <p:pic>
        <p:nvPicPr>
          <p:cNvPr id="4" name="Picture 3" descr="A close up of a device&#10;&#10;Description generated with very high confidence">
            <a:extLst>
              <a:ext uri="{FF2B5EF4-FFF2-40B4-BE49-F238E27FC236}">
                <a16:creationId xmlns:a16="http://schemas.microsoft.com/office/drawing/2014/main" id="{E9DF1A99-D960-487A-8CEE-A9603262E1B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39541" y="3167206"/>
            <a:ext cx="3283388" cy="25200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AD3823FD-6586-4C25-94AD-C2BD0ABF6AB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2944" y="3167206"/>
            <a:ext cx="3283388" cy="252000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F0C4C35B-5223-46AF-AE08-6C5764894D9E}"/>
              </a:ext>
            </a:extLst>
          </p:cNvPr>
          <p:cNvSpPr txBox="1"/>
          <p:nvPr/>
        </p:nvSpPr>
        <p:spPr>
          <a:xfrm>
            <a:off x="6096000" y="520750"/>
            <a:ext cx="5192409" cy="677108"/>
          </a:xfrm>
          <a:prstGeom prst="rect">
            <a:avLst/>
          </a:prstGeom>
          <a:noFill/>
        </p:spPr>
        <p:txBody>
          <a:bodyPr wrap="square" lIns="0" tIns="0" bIns="0" rtlCol="0">
            <a:spAutoFit/>
          </a:bodyPr>
          <a:lstStyle/>
          <a:p>
            <a:r>
              <a:rPr lang="en-US" sz="4400" b="1" dirty="0">
                <a:solidFill>
                  <a:schemeClr val="accent6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CoreLine Malaga LED</a:t>
            </a:r>
          </a:p>
        </p:txBody>
      </p:sp>
    </p:spTree>
    <p:extLst>
      <p:ext uri="{BB962C8B-B14F-4D97-AF65-F5344CB8AC3E}">
        <p14:creationId xmlns:p14="http://schemas.microsoft.com/office/powerpoint/2010/main" val="39877457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Content Placeholder 10">
            <a:extLst>
              <a:ext uri="{FF2B5EF4-FFF2-40B4-BE49-F238E27FC236}">
                <a16:creationId xmlns:a16="http://schemas.microsoft.com/office/drawing/2014/main" id="{6FB02C5F-972A-491F-BB02-74921C3A645A}"/>
              </a:ext>
            </a:extLst>
          </p:cNvPr>
          <p:cNvPicPr>
            <a:picLocks noGrp="1" noChangeAspect="1"/>
          </p:cNvPicPr>
          <p:nvPr>
            <p:ph sz="half" idx="4294967295"/>
          </p:nvPr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197" t="25513" r="5270" b="42220"/>
          <a:stretch/>
        </p:blipFill>
        <p:spPr>
          <a:xfrm>
            <a:off x="609600" y="1611598"/>
            <a:ext cx="3714750" cy="1508125"/>
          </a:xfrm>
          <a:prstGeom prst="rect">
            <a:avLst/>
          </a:prstGeom>
          <a:ln>
            <a:noFill/>
          </a:ln>
        </p:spPr>
      </p:pic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44C1B95F-1246-4561-A50C-0128F516B103}"/>
              </a:ext>
            </a:extLst>
          </p:cNvPr>
          <p:cNvPicPr>
            <a:picLocks noGrp="1" noChangeAspect="1"/>
          </p:cNvPicPr>
          <p:nvPr>
            <p:ph sz="half" idx="4294967295"/>
          </p:nvPr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683" t="31012" r="26655" b="44300"/>
          <a:stretch/>
        </p:blipFill>
        <p:spPr>
          <a:xfrm>
            <a:off x="609600" y="3785793"/>
            <a:ext cx="3214688" cy="1506537"/>
          </a:xfrm>
          <a:prstGeom prst="rect">
            <a:avLst/>
          </a:prstGeom>
        </p:spPr>
      </p:pic>
      <p:sp>
        <p:nvSpPr>
          <p:cNvPr id="5" name="Title 4">
            <a:extLst>
              <a:ext uri="{FF2B5EF4-FFF2-40B4-BE49-F238E27FC236}">
                <a16:creationId xmlns:a16="http://schemas.microsoft.com/office/drawing/2014/main" id="{2EF0B3FA-FC8D-4861-AC44-2099AEEEEB66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5866765" y="2064035"/>
            <a:ext cx="4854575" cy="211137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z="2400" kern="1200" dirty="0">
                <a:solidFill>
                  <a:schemeClr val="bg2">
                    <a:lumMod val="25000"/>
                  </a:schemeClr>
                </a:solidFill>
                <a:latin typeface="+mn-lt"/>
                <a:ea typeface="+mj-ea"/>
                <a:cs typeface="+mj-cs"/>
              </a:rPr>
              <a:t>Семейств</a:t>
            </a:r>
            <a:r>
              <a:rPr lang="ru-RU" sz="2400" dirty="0">
                <a:solidFill>
                  <a:schemeClr val="bg2">
                    <a:lumMod val="25000"/>
                  </a:schemeClr>
                </a:solidFill>
                <a:latin typeface="+mn-lt"/>
              </a:rPr>
              <a:t>о включает в себя две версии светильников в маленьком и большом корпусе</a:t>
            </a:r>
            <a:br>
              <a:rPr lang="en-US" sz="2400" kern="1200" dirty="0">
                <a:solidFill>
                  <a:schemeClr val="accent6">
                    <a:lumMod val="75000"/>
                  </a:schemeClr>
                </a:solidFill>
                <a:latin typeface="+mn-lt"/>
                <a:ea typeface="+mj-ea"/>
                <a:cs typeface="+mj-cs"/>
              </a:rPr>
            </a:br>
            <a:endParaRPr lang="en-US" sz="2400" b="1" kern="1200" dirty="0">
              <a:solidFill>
                <a:schemeClr val="accent6">
                  <a:lumMod val="75000"/>
                </a:schemeClr>
              </a:solidFill>
              <a:latin typeface="+mn-lt"/>
              <a:ea typeface="+mj-ea"/>
              <a:cs typeface="+mj-cs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F4B6049-F5BC-4BF3-948B-001697598C68}"/>
              </a:ext>
            </a:extLst>
          </p:cNvPr>
          <p:cNvSpPr txBox="1"/>
          <p:nvPr/>
        </p:nvSpPr>
        <p:spPr>
          <a:xfrm>
            <a:off x="1611992" y="5411701"/>
            <a:ext cx="2787614" cy="535531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</a:pPr>
            <a:r>
              <a:rPr lang="en-US" sz="1600" dirty="0">
                <a:solidFill>
                  <a:schemeClr val="bg2">
                    <a:lumMod val="25000"/>
                  </a:schemeClr>
                </a:solidFill>
                <a:ea typeface="+mj-ea"/>
                <a:cs typeface="+mj-cs"/>
              </a:rPr>
              <a:t>BRP101</a:t>
            </a:r>
          </a:p>
          <a:p>
            <a:pPr>
              <a:lnSpc>
                <a:spcPct val="90000"/>
              </a:lnSpc>
              <a:spcBef>
                <a:spcPct val="0"/>
              </a:spcBef>
            </a:pPr>
            <a:r>
              <a:rPr lang="en-US" sz="1600" dirty="0">
                <a:solidFill>
                  <a:schemeClr val="bg2">
                    <a:lumMod val="25000"/>
                  </a:schemeClr>
                </a:solidFill>
                <a:ea typeface="+mj-ea"/>
                <a:cs typeface="+mj-cs"/>
              </a:rPr>
              <a:t>CoreLine Malaga LED Small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D7F3F52-CAF5-4E8E-A76C-D30B82A4456F}"/>
              </a:ext>
            </a:extLst>
          </p:cNvPr>
          <p:cNvSpPr txBox="1"/>
          <p:nvPr/>
        </p:nvSpPr>
        <p:spPr>
          <a:xfrm>
            <a:off x="1798855" y="3130891"/>
            <a:ext cx="2748973" cy="535531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</a:pPr>
            <a:r>
              <a:rPr lang="en-US" sz="1600" dirty="0">
                <a:solidFill>
                  <a:schemeClr val="bg2">
                    <a:lumMod val="25000"/>
                  </a:schemeClr>
                </a:solidFill>
                <a:ea typeface="+mj-ea"/>
                <a:cs typeface="+mj-cs"/>
              </a:rPr>
              <a:t>BRP102</a:t>
            </a:r>
          </a:p>
          <a:p>
            <a:pPr>
              <a:lnSpc>
                <a:spcPct val="90000"/>
              </a:lnSpc>
              <a:spcBef>
                <a:spcPct val="0"/>
              </a:spcBef>
            </a:pPr>
            <a:r>
              <a:rPr lang="en-US" sz="1600" dirty="0">
                <a:solidFill>
                  <a:schemeClr val="bg2">
                    <a:lumMod val="25000"/>
                  </a:schemeClr>
                </a:solidFill>
                <a:ea typeface="+mj-ea"/>
                <a:cs typeface="+mj-cs"/>
              </a:rPr>
              <a:t>CoreLine Malaga LED Large</a:t>
            </a:r>
            <a:endParaRPr lang="nl-NL" sz="1600" dirty="0">
              <a:solidFill>
                <a:schemeClr val="bg2">
                  <a:lumMod val="25000"/>
                </a:schemeClr>
              </a:solidFill>
              <a:ea typeface="+mj-ea"/>
              <a:cs typeface="+mj-cs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3C93F530-8370-4F48-8C15-0035CDBC90D5}"/>
              </a:ext>
            </a:extLst>
          </p:cNvPr>
          <p:cNvSpPr txBox="1"/>
          <p:nvPr/>
        </p:nvSpPr>
        <p:spPr>
          <a:xfrm>
            <a:off x="903591" y="572214"/>
            <a:ext cx="5192409" cy="677108"/>
          </a:xfrm>
          <a:prstGeom prst="rect">
            <a:avLst/>
          </a:prstGeom>
          <a:noFill/>
        </p:spPr>
        <p:txBody>
          <a:bodyPr wrap="square" lIns="0" tIns="0" bIns="0" rtlCol="0">
            <a:spAutoFit/>
          </a:bodyPr>
          <a:lstStyle/>
          <a:p>
            <a:r>
              <a:rPr lang="en-US" sz="4400" b="1" dirty="0">
                <a:solidFill>
                  <a:schemeClr val="accent6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CoreLine Malaga LED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CE6FE67-D5AB-4063-A645-2157B9E32D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58300" y="6356349"/>
            <a:ext cx="2743200" cy="365125"/>
          </a:xfrm>
        </p:spPr>
        <p:txBody>
          <a:bodyPr/>
          <a:lstStyle/>
          <a:p>
            <a:fld id="{C8411491-D0E0-4A5D-A883-4CE3C8E61DCB}" type="slidenum">
              <a:rPr lang="nl-NL" smtClean="0"/>
              <a:t>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938122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287B91-4445-4BEC-9127-F30109637BE8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664456" y="208687"/>
            <a:ext cx="5340350" cy="1146175"/>
          </a:xfrm>
        </p:spPr>
        <p:txBody>
          <a:bodyPr vert="horz" lIns="91440" tIns="45720" rIns="91440" bIns="45720" rtlCol="0" anchor="ctr">
            <a:normAutofit fontScale="90000"/>
          </a:bodyPr>
          <a:lstStyle/>
          <a:p>
            <a:r>
              <a:rPr lang="ru-RU" b="1" kern="1200" dirty="0">
                <a:solidFill>
                  <a:schemeClr val="accent6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Основные особенности</a:t>
            </a:r>
            <a:endParaRPr lang="en-US" b="1" kern="1200" dirty="0">
              <a:solidFill>
                <a:schemeClr val="accent6">
                  <a:lumMod val="75000"/>
                </a:schemeClr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4B4DD00-136F-4131-8F49-3059CAEEE993}"/>
              </a:ext>
            </a:extLst>
          </p:cNvPr>
          <p:cNvSpPr>
            <a:spLocks noGrp="1"/>
          </p:cNvSpPr>
          <p:nvPr>
            <p:ph sz="half" idx="4294967295"/>
          </p:nvPr>
        </p:nvSpPr>
        <p:spPr>
          <a:xfrm>
            <a:off x="6449942" y="882805"/>
            <a:ext cx="2535237" cy="114617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marL="0" indent="0">
              <a:buNone/>
            </a:pPr>
            <a:r>
              <a:rPr lang="en-US" sz="1600" dirty="0">
                <a:solidFill>
                  <a:schemeClr val="bg2">
                    <a:lumMod val="25000"/>
                  </a:schemeClr>
                </a:solidFill>
              </a:rPr>
              <a:t>IP65</a:t>
            </a:r>
            <a:r>
              <a:rPr lang="ru-RU" sz="1600" dirty="0">
                <a:solidFill>
                  <a:schemeClr val="bg2">
                    <a:lumMod val="25000"/>
                  </a:schemeClr>
                </a:solidFill>
              </a:rPr>
              <a:t>/</a:t>
            </a:r>
            <a:r>
              <a:rPr lang="en-US" sz="1600" dirty="0">
                <a:solidFill>
                  <a:schemeClr val="bg2">
                    <a:lumMod val="25000"/>
                  </a:schemeClr>
                </a:solidFill>
              </a:rPr>
              <a:t>IK08</a:t>
            </a:r>
          </a:p>
        </p:txBody>
      </p:sp>
      <p:pic>
        <p:nvPicPr>
          <p:cNvPr id="10" name="Content Placeholder 10">
            <a:extLst>
              <a:ext uri="{FF2B5EF4-FFF2-40B4-BE49-F238E27FC236}">
                <a16:creationId xmlns:a16="http://schemas.microsoft.com/office/drawing/2014/main" id="{0CD2D8E8-8F9C-4045-A4F8-5E003662ABE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197" t="25513" r="5270" b="42220"/>
          <a:stretch/>
        </p:blipFill>
        <p:spPr>
          <a:xfrm>
            <a:off x="2808692" y="2065496"/>
            <a:ext cx="7841268" cy="3183421"/>
          </a:xfrm>
          <a:prstGeom prst="rect">
            <a:avLst/>
          </a:prstGeom>
          <a:ln>
            <a:noFill/>
          </a:ln>
        </p:spPr>
      </p:pic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29546A19-C643-4D51-B7B8-A31E33A645FF}"/>
              </a:ext>
            </a:extLst>
          </p:cNvPr>
          <p:cNvCxnSpPr/>
          <p:nvPr/>
        </p:nvCxnSpPr>
        <p:spPr>
          <a:xfrm flipV="1">
            <a:off x="10413697" y="3607406"/>
            <a:ext cx="0" cy="1306286"/>
          </a:xfrm>
          <a:prstGeom prst="straightConnector1">
            <a:avLst/>
          </a:prstGeom>
          <a:ln w="19050">
            <a:solidFill>
              <a:schemeClr val="accent6">
                <a:lumMod val="75000"/>
              </a:schemeClr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0FA04372-ACB4-4736-8C60-6695BA5E1EA1}"/>
              </a:ext>
            </a:extLst>
          </p:cNvPr>
          <p:cNvSpPr txBox="1"/>
          <p:nvPr/>
        </p:nvSpPr>
        <p:spPr>
          <a:xfrm>
            <a:off x="7427222" y="4468669"/>
            <a:ext cx="313508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>
                <a:solidFill>
                  <a:schemeClr val="bg2">
                    <a:lumMod val="25000"/>
                  </a:schemeClr>
                </a:solidFill>
              </a:rPr>
              <a:t>Прочный литой алюминевый корпус и закаленное стекло с фронтальной стороны светильника</a:t>
            </a:r>
            <a:endParaRPr lang="en-US" sz="1600" dirty="0">
              <a:solidFill>
                <a:schemeClr val="bg2">
                  <a:lumMod val="25000"/>
                </a:schemeClr>
              </a:solidFill>
            </a:endParaRPr>
          </a:p>
          <a:p>
            <a:endParaRPr lang="en-US" sz="1600" dirty="0"/>
          </a:p>
        </p:txBody>
      </p: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E29DE19E-6DD3-43D0-9F57-23F50A7EAAD7}"/>
              </a:ext>
            </a:extLst>
          </p:cNvPr>
          <p:cNvCxnSpPr>
            <a:cxnSpLocks/>
          </p:cNvCxnSpPr>
          <p:nvPr/>
        </p:nvCxnSpPr>
        <p:spPr>
          <a:xfrm>
            <a:off x="6683828" y="1898253"/>
            <a:ext cx="0" cy="803526"/>
          </a:xfrm>
          <a:prstGeom prst="straightConnector1">
            <a:avLst/>
          </a:prstGeom>
          <a:ln w="19050">
            <a:solidFill>
              <a:schemeClr val="accent6">
                <a:lumMod val="75000"/>
              </a:schemeClr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819C5549-8B6B-40B9-929E-780D25DDDE46}"/>
              </a:ext>
            </a:extLst>
          </p:cNvPr>
          <p:cNvCxnSpPr>
            <a:cxnSpLocks/>
          </p:cNvCxnSpPr>
          <p:nvPr/>
        </p:nvCxnSpPr>
        <p:spPr>
          <a:xfrm>
            <a:off x="6683828" y="1898253"/>
            <a:ext cx="581130" cy="0"/>
          </a:xfrm>
          <a:prstGeom prst="straightConnector1">
            <a:avLst/>
          </a:prstGeom>
          <a:ln w="19050">
            <a:solidFill>
              <a:schemeClr val="accent6">
                <a:lumMod val="75000"/>
              </a:schemeClr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>
            <a:extLst>
              <a:ext uri="{FF2B5EF4-FFF2-40B4-BE49-F238E27FC236}">
                <a16:creationId xmlns:a16="http://schemas.microsoft.com/office/drawing/2014/main" id="{DFAF2642-83F9-49FA-A09B-DBFC4412F667}"/>
              </a:ext>
            </a:extLst>
          </p:cNvPr>
          <p:cNvSpPr txBox="1"/>
          <p:nvPr/>
        </p:nvSpPr>
        <p:spPr>
          <a:xfrm>
            <a:off x="2315015" y="1171461"/>
            <a:ext cx="2582425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>
                <a:solidFill>
                  <a:schemeClr val="bg2">
                    <a:lumMod val="25000"/>
                  </a:schemeClr>
                </a:solidFill>
              </a:rPr>
              <a:t>Четыре корпуса для замены наиболее популярных версий ламповыхсветильников</a:t>
            </a:r>
            <a:r>
              <a:rPr lang="en-US" sz="1600" dirty="0">
                <a:solidFill>
                  <a:schemeClr val="bg2">
                    <a:lumMod val="25000"/>
                  </a:schemeClr>
                </a:solidFill>
              </a:rPr>
              <a:t> LED37 (BRP101), LED55, LED75 and LED110 (BRP102)</a:t>
            </a:r>
          </a:p>
          <a:p>
            <a:endParaRPr lang="en-US" sz="1600" dirty="0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62F954E3-8E1C-42AC-8965-EC5D0831F71C}"/>
              </a:ext>
            </a:extLst>
          </p:cNvPr>
          <p:cNvSpPr txBox="1"/>
          <p:nvPr/>
        </p:nvSpPr>
        <p:spPr>
          <a:xfrm>
            <a:off x="1415201" y="5295481"/>
            <a:ext cx="210026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>
                <a:solidFill>
                  <a:schemeClr val="bg2">
                    <a:lumMod val="25000"/>
                  </a:schemeClr>
                </a:solidFill>
              </a:rPr>
              <a:t>Доступ в корпус путем откручивания стекла с фронатльной части светильника </a:t>
            </a:r>
            <a:endParaRPr lang="en-US" sz="1600" dirty="0">
              <a:solidFill>
                <a:schemeClr val="bg2">
                  <a:lumMod val="25000"/>
                </a:schemeClr>
              </a:solidFill>
            </a:endParaRPr>
          </a:p>
          <a:p>
            <a:endParaRPr lang="en-US" sz="1600" dirty="0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30A1DC81-C25C-4C76-87B8-4385B20C2A8A}"/>
              </a:ext>
            </a:extLst>
          </p:cNvPr>
          <p:cNvSpPr txBox="1"/>
          <p:nvPr/>
        </p:nvSpPr>
        <p:spPr>
          <a:xfrm>
            <a:off x="664456" y="2783603"/>
            <a:ext cx="219053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>
                <a:solidFill>
                  <a:schemeClr val="bg2">
                    <a:lumMod val="25000"/>
                  </a:schemeClr>
                </a:solidFill>
              </a:rPr>
              <a:t>Версии с 1 и 2 классом</a:t>
            </a:r>
            <a:br>
              <a:rPr lang="ru-RU" sz="1600" dirty="0">
                <a:solidFill>
                  <a:schemeClr val="bg2">
                    <a:lumMod val="25000"/>
                  </a:schemeClr>
                </a:solidFill>
              </a:rPr>
            </a:br>
            <a:r>
              <a:rPr lang="ru-RU" sz="1600" dirty="0">
                <a:solidFill>
                  <a:schemeClr val="bg2">
                    <a:lumMod val="25000"/>
                  </a:schemeClr>
                </a:solidFill>
              </a:rPr>
              <a:t>защиты</a:t>
            </a:r>
            <a:endParaRPr lang="en-US" sz="1600" dirty="0">
              <a:solidFill>
                <a:schemeClr val="bg2">
                  <a:lumMod val="25000"/>
                </a:schemeClr>
              </a:solidFill>
            </a:endParaRPr>
          </a:p>
          <a:p>
            <a:endParaRPr lang="en-US" sz="1600" dirty="0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F895BFEF-FCAF-4440-A1F3-CE5BC8DB3661}"/>
              </a:ext>
            </a:extLst>
          </p:cNvPr>
          <p:cNvSpPr txBox="1"/>
          <p:nvPr/>
        </p:nvSpPr>
        <p:spPr>
          <a:xfrm>
            <a:off x="9430315" y="1241533"/>
            <a:ext cx="196676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>
                <a:solidFill>
                  <a:schemeClr val="bg2">
                    <a:lumMod val="25000"/>
                  </a:schemeClr>
                </a:solidFill>
              </a:rPr>
              <a:t>Эффективность системы от 103 до 118 Лм/Вт</a:t>
            </a:r>
            <a:endParaRPr lang="en-US" sz="1600" dirty="0">
              <a:solidFill>
                <a:schemeClr val="bg2">
                  <a:lumMod val="25000"/>
                </a:schemeClr>
              </a:solidFill>
            </a:endParaRPr>
          </a:p>
          <a:p>
            <a:endParaRPr lang="en-US" sz="1600" dirty="0"/>
          </a:p>
        </p:txBody>
      </p: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CBD59F15-CC78-4D87-8F4F-F3F96CFDBDC7}"/>
              </a:ext>
            </a:extLst>
          </p:cNvPr>
          <p:cNvCxnSpPr>
            <a:cxnSpLocks/>
          </p:cNvCxnSpPr>
          <p:nvPr/>
        </p:nvCxnSpPr>
        <p:spPr>
          <a:xfrm>
            <a:off x="2246212" y="3607406"/>
            <a:ext cx="942970" cy="0"/>
          </a:xfrm>
          <a:prstGeom prst="straightConnector1">
            <a:avLst/>
          </a:prstGeom>
          <a:ln w="19050">
            <a:solidFill>
              <a:schemeClr val="accent6">
                <a:lumMod val="75000"/>
              </a:schemeClr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>
            <a:extLst>
              <a:ext uri="{FF2B5EF4-FFF2-40B4-BE49-F238E27FC236}">
                <a16:creationId xmlns:a16="http://schemas.microsoft.com/office/drawing/2014/main" id="{5B2D060E-8228-49E3-BC38-3CD8E48125DA}"/>
              </a:ext>
            </a:extLst>
          </p:cNvPr>
          <p:cNvCxnSpPr>
            <a:cxnSpLocks/>
          </p:cNvCxnSpPr>
          <p:nvPr/>
        </p:nvCxnSpPr>
        <p:spPr>
          <a:xfrm>
            <a:off x="2246212" y="3183652"/>
            <a:ext cx="0" cy="423754"/>
          </a:xfrm>
          <a:prstGeom prst="straightConnector1">
            <a:avLst/>
          </a:prstGeom>
          <a:ln w="19050">
            <a:solidFill>
              <a:schemeClr val="accent6">
                <a:lumMod val="75000"/>
              </a:schemeClr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Arrow Connector 50">
            <a:extLst>
              <a:ext uri="{FF2B5EF4-FFF2-40B4-BE49-F238E27FC236}">
                <a16:creationId xmlns:a16="http://schemas.microsoft.com/office/drawing/2014/main" id="{68418FBB-DFBB-4A51-B8E2-1B5383938088}"/>
              </a:ext>
            </a:extLst>
          </p:cNvPr>
          <p:cNvCxnSpPr>
            <a:cxnSpLocks/>
          </p:cNvCxnSpPr>
          <p:nvPr/>
        </p:nvCxnSpPr>
        <p:spPr>
          <a:xfrm flipV="1">
            <a:off x="3606227" y="5295481"/>
            <a:ext cx="915537" cy="401231"/>
          </a:xfrm>
          <a:prstGeom prst="straightConnector1">
            <a:avLst/>
          </a:prstGeom>
          <a:ln w="19050">
            <a:solidFill>
              <a:schemeClr val="accent6">
                <a:lumMod val="75000"/>
              </a:schemeClr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Arrow Connector 51">
            <a:extLst>
              <a:ext uri="{FF2B5EF4-FFF2-40B4-BE49-F238E27FC236}">
                <a16:creationId xmlns:a16="http://schemas.microsoft.com/office/drawing/2014/main" id="{144D115B-D3F8-44FF-BA61-42F45EBEA5D6}"/>
              </a:ext>
            </a:extLst>
          </p:cNvPr>
          <p:cNvCxnSpPr>
            <a:cxnSpLocks/>
          </p:cNvCxnSpPr>
          <p:nvPr/>
        </p:nvCxnSpPr>
        <p:spPr>
          <a:xfrm>
            <a:off x="4535627" y="4632290"/>
            <a:ext cx="0" cy="653143"/>
          </a:xfrm>
          <a:prstGeom prst="straightConnector1">
            <a:avLst/>
          </a:prstGeom>
          <a:ln w="19050">
            <a:solidFill>
              <a:schemeClr val="accent6">
                <a:lumMod val="75000"/>
              </a:schemeClr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Arrow Connector 58">
            <a:extLst>
              <a:ext uri="{FF2B5EF4-FFF2-40B4-BE49-F238E27FC236}">
                <a16:creationId xmlns:a16="http://schemas.microsoft.com/office/drawing/2014/main" id="{534F2C70-BE86-4F09-AEFE-F241C4BFE5B9}"/>
              </a:ext>
            </a:extLst>
          </p:cNvPr>
          <p:cNvCxnSpPr>
            <a:cxnSpLocks/>
          </p:cNvCxnSpPr>
          <p:nvPr/>
        </p:nvCxnSpPr>
        <p:spPr>
          <a:xfrm flipV="1">
            <a:off x="10649960" y="2130460"/>
            <a:ext cx="0" cy="954384"/>
          </a:xfrm>
          <a:prstGeom prst="straightConnector1">
            <a:avLst/>
          </a:prstGeom>
          <a:ln w="19050">
            <a:solidFill>
              <a:schemeClr val="accent6">
                <a:lumMod val="75000"/>
              </a:schemeClr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Arrow Connector 60">
            <a:extLst>
              <a:ext uri="{FF2B5EF4-FFF2-40B4-BE49-F238E27FC236}">
                <a16:creationId xmlns:a16="http://schemas.microsoft.com/office/drawing/2014/main" id="{BFCFA3C4-8CAF-4F3F-B34C-EAC5AEEA8CE9}"/>
              </a:ext>
            </a:extLst>
          </p:cNvPr>
          <p:cNvCxnSpPr>
            <a:cxnSpLocks/>
          </p:cNvCxnSpPr>
          <p:nvPr/>
        </p:nvCxnSpPr>
        <p:spPr>
          <a:xfrm flipV="1">
            <a:off x="8902840" y="3084844"/>
            <a:ext cx="1747120" cy="344156"/>
          </a:xfrm>
          <a:prstGeom prst="straightConnector1">
            <a:avLst/>
          </a:prstGeom>
          <a:ln w="19050">
            <a:solidFill>
              <a:schemeClr val="accent6">
                <a:lumMod val="75000"/>
              </a:schemeClr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Arrow Connector 62">
            <a:extLst>
              <a:ext uri="{FF2B5EF4-FFF2-40B4-BE49-F238E27FC236}">
                <a16:creationId xmlns:a16="http://schemas.microsoft.com/office/drawing/2014/main" id="{21BC0E70-C359-419A-9C82-4E728313B96E}"/>
              </a:ext>
            </a:extLst>
          </p:cNvPr>
          <p:cNvCxnSpPr>
            <a:cxnSpLocks/>
          </p:cNvCxnSpPr>
          <p:nvPr/>
        </p:nvCxnSpPr>
        <p:spPr>
          <a:xfrm flipV="1">
            <a:off x="3938897" y="2701779"/>
            <a:ext cx="0" cy="1156788"/>
          </a:xfrm>
          <a:prstGeom prst="straightConnector1">
            <a:avLst/>
          </a:prstGeom>
          <a:ln w="19050">
            <a:solidFill>
              <a:schemeClr val="accent6">
                <a:lumMod val="75000"/>
              </a:schemeClr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Arrow Connector 64">
            <a:extLst>
              <a:ext uri="{FF2B5EF4-FFF2-40B4-BE49-F238E27FC236}">
                <a16:creationId xmlns:a16="http://schemas.microsoft.com/office/drawing/2014/main" id="{4874DFF3-3843-4A28-9D44-3896565C472F}"/>
              </a:ext>
            </a:extLst>
          </p:cNvPr>
          <p:cNvCxnSpPr>
            <a:cxnSpLocks/>
          </p:cNvCxnSpPr>
          <p:nvPr/>
        </p:nvCxnSpPr>
        <p:spPr>
          <a:xfrm flipH="1">
            <a:off x="3938897" y="3742724"/>
            <a:ext cx="2474918" cy="115844"/>
          </a:xfrm>
          <a:prstGeom prst="straightConnector1">
            <a:avLst/>
          </a:prstGeom>
          <a:ln w="19050">
            <a:solidFill>
              <a:schemeClr val="accent6">
                <a:lumMod val="75000"/>
              </a:schemeClr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AA76B87-25F4-42AD-A858-F2F0144C27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90703" y="6325672"/>
            <a:ext cx="2743200" cy="365125"/>
          </a:xfrm>
        </p:spPr>
        <p:txBody>
          <a:bodyPr/>
          <a:lstStyle/>
          <a:p>
            <a:fld id="{C8411491-D0E0-4A5D-A883-4CE3C8E61DCB}" type="slidenum">
              <a:rPr lang="nl-NL" smtClean="0"/>
              <a:t>5</a:t>
            </a:fld>
            <a:endParaRPr lang="nl-NL"/>
          </a:p>
        </p:txBody>
      </p: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60E07C27-A3A7-4375-876D-C64375450C1C}"/>
              </a:ext>
            </a:extLst>
          </p:cNvPr>
          <p:cNvCxnSpPr>
            <a:cxnSpLocks/>
          </p:cNvCxnSpPr>
          <p:nvPr/>
        </p:nvCxnSpPr>
        <p:spPr>
          <a:xfrm flipV="1">
            <a:off x="1929384" y="4107676"/>
            <a:ext cx="1328603" cy="55754"/>
          </a:xfrm>
          <a:prstGeom prst="straightConnector1">
            <a:avLst/>
          </a:prstGeom>
          <a:ln w="19050">
            <a:solidFill>
              <a:schemeClr val="accent6">
                <a:lumMod val="75000"/>
              </a:schemeClr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2EEA3D4B-F6B8-4F3D-A3A1-7803EBB67D1E}"/>
              </a:ext>
            </a:extLst>
          </p:cNvPr>
          <p:cNvSpPr txBox="1"/>
          <p:nvPr/>
        </p:nvSpPr>
        <p:spPr>
          <a:xfrm>
            <a:off x="183048" y="3994153"/>
            <a:ext cx="189570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>
                <a:solidFill>
                  <a:schemeClr val="bg2">
                    <a:lumMod val="25000"/>
                  </a:schemeClr>
                </a:solidFill>
              </a:rPr>
              <a:t>Шпигот 42-60 мм</a:t>
            </a:r>
            <a:endParaRPr lang="nl-NL" sz="1600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87344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>
            <a:extLst>
              <a:ext uri="{FF2B5EF4-FFF2-40B4-BE49-F238E27FC236}">
                <a16:creationId xmlns:a16="http://schemas.microsoft.com/office/drawing/2014/main" id="{799CA3A9-0C9A-46AE-8765-E4BB41D1B6AE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630654" y="395469"/>
            <a:ext cx="5465346" cy="866111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b="1" dirty="0">
                <a:solidFill>
                  <a:schemeClr val="accent6">
                    <a:lumMod val="75000"/>
                  </a:schemeClr>
                </a:solidFill>
              </a:rPr>
              <a:t>Габаритные размеры</a:t>
            </a:r>
            <a:endParaRPr lang="en-US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79010FD4-EA60-466D-80E7-6DA396476855}"/>
              </a:ext>
            </a:extLst>
          </p:cNvPr>
          <p:cNvGrpSpPr/>
          <p:nvPr/>
        </p:nvGrpSpPr>
        <p:grpSpPr>
          <a:xfrm>
            <a:off x="2101224" y="3928570"/>
            <a:ext cx="2908940" cy="1627355"/>
            <a:chOff x="1186810" y="1817145"/>
            <a:chExt cx="3459765" cy="2172410"/>
          </a:xfrm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6D024418-C6DD-4198-8CF4-A1899CB69BA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186810" y="1817145"/>
              <a:ext cx="3459765" cy="2172410"/>
            </a:xfrm>
            <a:prstGeom prst="rect">
              <a:avLst/>
            </a:prstGeom>
          </p:spPr>
        </p:pic>
        <p:sp>
          <p:nvSpPr>
            <p:cNvPr id="2" name="Rectangle 1">
              <a:extLst>
                <a:ext uri="{FF2B5EF4-FFF2-40B4-BE49-F238E27FC236}">
                  <a16:creationId xmlns:a16="http://schemas.microsoft.com/office/drawing/2014/main" id="{7FD13B5D-434C-45F4-8EC7-A0840454671D}"/>
                </a:ext>
              </a:extLst>
            </p:cNvPr>
            <p:cNvSpPr/>
            <p:nvPr/>
          </p:nvSpPr>
          <p:spPr>
            <a:xfrm>
              <a:off x="2428875" y="3362326"/>
              <a:ext cx="1038225" cy="2476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>
                  <a:solidFill>
                    <a:schemeClr val="tx1"/>
                  </a:solidFill>
                </a:rPr>
                <a:t>197</a:t>
              </a:r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2BB5D08F-31ED-4A53-8000-701489B01ACA}"/>
              </a:ext>
            </a:extLst>
          </p:cNvPr>
          <p:cNvGrpSpPr/>
          <p:nvPr/>
        </p:nvGrpSpPr>
        <p:grpSpPr>
          <a:xfrm>
            <a:off x="0" y="2189876"/>
            <a:ext cx="5134171" cy="1766241"/>
            <a:chOff x="4627445" y="2151938"/>
            <a:chExt cx="5676439" cy="1766241"/>
          </a:xfrm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02A3C0F8-0C7E-4193-A94C-9CDD1BAF7C9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627445" y="2151938"/>
              <a:ext cx="5676439" cy="1766241"/>
            </a:xfrm>
            <a:prstGeom prst="rect">
              <a:avLst/>
            </a:prstGeom>
          </p:spPr>
        </p:pic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40FFACB1-3224-4582-8F38-09CEA2986D78}"/>
                </a:ext>
              </a:extLst>
            </p:cNvPr>
            <p:cNvGrpSpPr/>
            <p:nvPr/>
          </p:nvGrpSpPr>
          <p:grpSpPr>
            <a:xfrm>
              <a:off x="7063740" y="2578266"/>
              <a:ext cx="3045783" cy="1072287"/>
              <a:chOff x="7658100" y="3252063"/>
              <a:chExt cx="3045783" cy="1072287"/>
            </a:xfrm>
          </p:grpSpPr>
          <p:sp>
            <p:nvSpPr>
              <p:cNvPr id="4" name="Rectangle 3">
                <a:extLst>
                  <a:ext uri="{FF2B5EF4-FFF2-40B4-BE49-F238E27FC236}">
                    <a16:creationId xmlns:a16="http://schemas.microsoft.com/office/drawing/2014/main" id="{6E0355C3-024B-43C5-81B5-B52E3F5AAECC}"/>
                  </a:ext>
                </a:extLst>
              </p:cNvPr>
              <p:cNvSpPr/>
              <p:nvPr/>
            </p:nvSpPr>
            <p:spPr>
              <a:xfrm>
                <a:off x="7658100" y="4110496"/>
                <a:ext cx="571500" cy="21385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600" dirty="0">
                    <a:solidFill>
                      <a:schemeClr val="tx1"/>
                    </a:solidFill>
                  </a:rPr>
                  <a:t>333</a:t>
                </a:r>
              </a:p>
            </p:txBody>
          </p:sp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7160EB0C-4C72-4A02-A755-FA3E5F177133}"/>
                  </a:ext>
                </a:extLst>
              </p:cNvPr>
              <p:cNvSpPr txBox="1"/>
              <p:nvPr/>
            </p:nvSpPr>
            <p:spPr>
              <a:xfrm>
                <a:off x="10303773" y="3252063"/>
                <a:ext cx="400110" cy="428624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vert="vert270" wrap="square" rtlCol="0">
                <a:spAutoFit/>
              </a:bodyPr>
              <a:lstStyle/>
              <a:p>
                <a:r>
                  <a:rPr lang="en-US" sz="1400" dirty="0"/>
                  <a:t>78</a:t>
                </a:r>
              </a:p>
            </p:txBody>
          </p:sp>
        </p:grp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1CDA6ED3-C97B-472D-AD70-B1A972D24616}"/>
                </a:ext>
              </a:extLst>
            </p:cNvPr>
            <p:cNvCxnSpPr/>
            <p:nvPr/>
          </p:nvCxnSpPr>
          <p:spPr>
            <a:xfrm flipV="1">
              <a:off x="10069206" y="2400299"/>
              <a:ext cx="0" cy="93345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14" name="TextBox 13">
            <a:extLst>
              <a:ext uri="{FF2B5EF4-FFF2-40B4-BE49-F238E27FC236}">
                <a16:creationId xmlns:a16="http://schemas.microsoft.com/office/drawing/2014/main" id="{186744BF-C1D2-41C5-B46B-2562DD80833B}"/>
              </a:ext>
            </a:extLst>
          </p:cNvPr>
          <p:cNvSpPr txBox="1"/>
          <p:nvPr/>
        </p:nvSpPr>
        <p:spPr>
          <a:xfrm>
            <a:off x="571500" y="1556236"/>
            <a:ext cx="426798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6">
                    <a:lumMod val="75000"/>
                  </a:schemeClr>
                </a:solidFill>
              </a:rPr>
              <a:t>CoreLine Malaga LED small, BRP101</a:t>
            </a:r>
            <a:endParaRPr lang="en-US" sz="2000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9A7D2BF-73F5-435F-B307-25029FC0DF02}"/>
              </a:ext>
            </a:extLst>
          </p:cNvPr>
          <p:cNvSpPr txBox="1"/>
          <p:nvPr/>
        </p:nvSpPr>
        <p:spPr>
          <a:xfrm>
            <a:off x="6096000" y="1556236"/>
            <a:ext cx="45642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6">
                    <a:lumMod val="75000"/>
                  </a:schemeClr>
                </a:solidFill>
              </a:rPr>
              <a:t>CoreLine Malaga LED large, BRP102</a:t>
            </a:r>
            <a:endParaRPr lang="en-US" sz="2000" dirty="0"/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5788F452-1B3E-471C-BFBA-77F23B13F7C0}"/>
              </a:ext>
            </a:extLst>
          </p:cNvPr>
          <p:cNvGrpSpPr/>
          <p:nvPr/>
        </p:nvGrpSpPr>
        <p:grpSpPr>
          <a:xfrm>
            <a:off x="5283801" y="2189876"/>
            <a:ext cx="5978366" cy="1464393"/>
            <a:chOff x="5749923" y="3006240"/>
            <a:chExt cx="5536087" cy="1214438"/>
          </a:xfrm>
        </p:grpSpPr>
        <p:pic>
          <p:nvPicPr>
            <p:cNvPr id="24" name="Picture 23">
              <a:extLst>
                <a:ext uri="{FF2B5EF4-FFF2-40B4-BE49-F238E27FC236}">
                  <a16:creationId xmlns:a16="http://schemas.microsoft.com/office/drawing/2014/main" id="{12A20FBB-C9EC-4294-AC23-33932170E09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749923" y="3006240"/>
              <a:ext cx="5536087" cy="1214438"/>
            </a:xfrm>
            <a:prstGeom prst="rect">
              <a:avLst/>
            </a:prstGeom>
          </p:spPr>
        </p:pic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791FF163-DA8E-438E-9CA3-308B94695588}"/>
                </a:ext>
              </a:extLst>
            </p:cNvPr>
            <p:cNvSpPr/>
            <p:nvPr/>
          </p:nvSpPr>
          <p:spPr>
            <a:xfrm>
              <a:off x="8067675" y="3888868"/>
              <a:ext cx="590550" cy="17467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>
                  <a:solidFill>
                    <a:schemeClr val="tx1"/>
                  </a:solidFill>
                </a:rPr>
                <a:t>493</a:t>
              </a:r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8045AE4F-1A6B-429C-ACE7-F1FE813665D6}"/>
                </a:ext>
              </a:extLst>
            </p:cNvPr>
            <p:cNvSpPr/>
            <p:nvPr/>
          </p:nvSpPr>
          <p:spPr>
            <a:xfrm>
              <a:off x="11098193" y="3274558"/>
              <a:ext cx="82108" cy="44767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algn="ctr"/>
              <a:r>
                <a:rPr lang="en-US" sz="1600" dirty="0">
                  <a:solidFill>
                    <a:schemeClr val="tx1"/>
                  </a:solidFill>
                </a:rPr>
                <a:t>79</a:t>
              </a:r>
            </a:p>
          </p:txBody>
        </p: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8A36CAD0-3461-4CCB-A413-9448CCE029E4}"/>
              </a:ext>
            </a:extLst>
          </p:cNvPr>
          <p:cNvGrpSpPr/>
          <p:nvPr/>
        </p:nvGrpSpPr>
        <p:grpSpPr>
          <a:xfrm>
            <a:off x="8105583" y="3956117"/>
            <a:ext cx="3069220" cy="1634613"/>
            <a:chOff x="1558770" y="1948766"/>
            <a:chExt cx="2717805" cy="1480234"/>
          </a:xfrm>
        </p:grpSpPr>
        <p:pic>
          <p:nvPicPr>
            <p:cNvPr id="36" name="Picture 35">
              <a:extLst>
                <a:ext uri="{FF2B5EF4-FFF2-40B4-BE49-F238E27FC236}">
                  <a16:creationId xmlns:a16="http://schemas.microsoft.com/office/drawing/2014/main" id="{DDED2D79-FA37-4C22-89DD-E19908DE5CEF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558770" y="1948766"/>
              <a:ext cx="2717805" cy="1480234"/>
            </a:xfrm>
            <a:prstGeom prst="rect">
              <a:avLst/>
            </a:prstGeom>
          </p:spPr>
        </p:pic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F3C94104-E0CE-4D46-B7B1-1055579323F1}"/>
                </a:ext>
              </a:extLst>
            </p:cNvPr>
            <p:cNvSpPr/>
            <p:nvPr/>
          </p:nvSpPr>
          <p:spPr>
            <a:xfrm>
              <a:off x="2533369" y="2942191"/>
              <a:ext cx="768605" cy="18723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>
                  <a:solidFill>
                    <a:schemeClr val="tx1"/>
                  </a:solidFill>
                </a:rPr>
                <a:t>217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91076492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E2A7F898-B303-44D3-8D60-4B64779AB244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694943" y="146358"/>
            <a:ext cx="9104313" cy="703262"/>
          </a:xfrm>
        </p:spPr>
        <p:txBody>
          <a:bodyPr tIns="274320">
            <a:noAutofit/>
          </a:bodyPr>
          <a:lstStyle/>
          <a:p>
            <a:r>
              <a:rPr lang="ru-RU" b="1" dirty="0">
                <a:solidFill>
                  <a:schemeClr val="accent6">
                    <a:lumMod val="75000"/>
                  </a:schemeClr>
                </a:solidFill>
              </a:rPr>
              <a:t>Технические характеристики</a:t>
            </a:r>
            <a:endParaRPr lang="nl-NL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8DDA4B55-AC9F-460F-A773-62D6665EE5B0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810767" y="927188"/>
          <a:ext cx="10754362" cy="5408343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1685545">
                  <a:extLst>
                    <a:ext uri="{9D8B030D-6E8A-4147-A177-3AD203B41FA5}">
                      <a16:colId xmlns:a16="http://schemas.microsoft.com/office/drawing/2014/main" val="1724074251"/>
                    </a:ext>
                  </a:extLst>
                </a:gridCol>
                <a:gridCol w="3358661">
                  <a:extLst>
                    <a:ext uri="{9D8B030D-6E8A-4147-A177-3AD203B41FA5}">
                      <a16:colId xmlns:a16="http://schemas.microsoft.com/office/drawing/2014/main" val="4128660279"/>
                    </a:ext>
                  </a:extLst>
                </a:gridCol>
                <a:gridCol w="1629449">
                  <a:extLst>
                    <a:ext uri="{9D8B030D-6E8A-4147-A177-3AD203B41FA5}">
                      <a16:colId xmlns:a16="http://schemas.microsoft.com/office/drawing/2014/main" val="3782977749"/>
                    </a:ext>
                  </a:extLst>
                </a:gridCol>
                <a:gridCol w="4080707">
                  <a:extLst>
                    <a:ext uri="{9D8B030D-6E8A-4147-A177-3AD203B41FA5}">
                      <a16:colId xmlns:a16="http://schemas.microsoft.com/office/drawing/2014/main" val="511410686"/>
                    </a:ext>
                  </a:extLst>
                </a:gridCol>
              </a:tblGrid>
              <a:tr h="317717">
                <a:tc>
                  <a:txBody>
                    <a:bodyPr/>
                    <a:lstStyle/>
                    <a:p>
                      <a:pPr algn="l" fontAlgn="b">
                        <a:lnSpc>
                          <a:spcPct val="150000"/>
                        </a:lnSpc>
                      </a:pPr>
                      <a:r>
                        <a:rPr lang="ru-RU" sz="1200" b="1" u="none" strike="noStrike" dirty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Тип</a:t>
                      </a:r>
                      <a:endParaRPr lang="nl-NL" sz="1200" b="1" i="0" u="none" strike="noStrike" dirty="0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R w="6350" cap="flat" cmpd="sng" algn="ctr">
                      <a:solidFill>
                        <a:schemeClr val="tx1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>
                        <a:lnSpc>
                          <a:spcPct val="150000"/>
                        </a:lnSpc>
                      </a:pPr>
                      <a:r>
                        <a:rPr lang="en-US" sz="120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</a:rPr>
                        <a:t>BRP101 CoreLine Malaga LED small</a:t>
                      </a:r>
                      <a:endParaRPr lang="en-US" sz="1200" b="0" i="0" u="none" strike="noStrike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>
                        <a:lnSpc>
                          <a:spcPct val="150000"/>
                        </a:lnSpc>
                      </a:pPr>
                      <a:r>
                        <a:rPr lang="ru-RU" sz="1200" b="1" i="0" u="none" strike="noStrike" dirty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Драйвер</a:t>
                      </a:r>
                      <a:endParaRPr lang="nl-NL" sz="1200" b="1" i="0" u="none" strike="noStrike" dirty="0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>
                        <a:lnSpc>
                          <a:spcPct val="150000"/>
                        </a:lnSpc>
                      </a:pPr>
                      <a:r>
                        <a:rPr lang="en-US" sz="120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</a:rPr>
                        <a:t>Philips </a:t>
                      </a:r>
                      <a:r>
                        <a:rPr lang="en-US" sz="1200" u="none" strike="noStrike" dirty="0" err="1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</a:rPr>
                        <a:t>Xitanium</a:t>
                      </a:r>
                      <a:r>
                        <a:rPr lang="en-US" sz="120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</a:rPr>
                        <a:t> outdoor, fixed output,</a:t>
                      </a:r>
                      <a:r>
                        <a:rPr lang="ru-RU" sz="120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</a:rPr>
                        <a:t> защита от перенапряжения</a:t>
                      </a:r>
                      <a:r>
                        <a:rPr lang="en-US" sz="120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</a:rPr>
                        <a:t> 4/4k</a:t>
                      </a:r>
                      <a:r>
                        <a:rPr lang="ru-RU" sz="120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</a:rPr>
                        <a:t>В</a:t>
                      </a:r>
                      <a:endParaRPr lang="en-US" sz="1200" b="0" i="0" u="none" strike="noStrike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L>
                    <a:lnB w="6350" cap="flat" cmpd="sng" algn="ctr">
                      <a:solidFill>
                        <a:schemeClr val="tx1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06966739"/>
                  </a:ext>
                </a:extLst>
              </a:tr>
              <a:tr h="317717">
                <a:tc>
                  <a:txBody>
                    <a:bodyPr/>
                    <a:lstStyle/>
                    <a:p>
                      <a:pPr algn="l" fontAlgn="b">
                        <a:lnSpc>
                          <a:spcPct val="150000"/>
                        </a:lnSpc>
                      </a:pPr>
                      <a:r>
                        <a:rPr lang="nl-NL" sz="1200" b="1" u="none" strike="noStrike" dirty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 </a:t>
                      </a:r>
                      <a:endParaRPr lang="nl-NL" sz="1200" b="1" i="0" u="none" strike="noStrike" dirty="0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R w="6350" cap="flat" cmpd="sng" algn="ctr">
                      <a:solidFill>
                        <a:schemeClr val="tx1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>
                        <a:lnSpc>
                          <a:spcPct val="150000"/>
                        </a:lnSpc>
                      </a:pPr>
                      <a:r>
                        <a:rPr lang="en-US" sz="120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</a:rPr>
                        <a:t>BRP102 CoreLine Malaga LED large</a:t>
                      </a:r>
                      <a:endParaRPr lang="en-US" sz="1200" b="0" i="0" u="none" strike="noStrike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>
                        <a:lnSpc>
                          <a:spcPct val="150000"/>
                        </a:lnSpc>
                      </a:pPr>
                      <a:r>
                        <a:rPr lang="ru-RU" sz="1200" b="1" i="0" u="none" strike="noStrike" dirty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Напряжение</a:t>
                      </a:r>
                      <a:endParaRPr lang="nl-NL" sz="1200" b="1" i="0" u="none" strike="noStrike" dirty="0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>
                        <a:lnSpc>
                          <a:spcPct val="150000"/>
                        </a:lnSpc>
                      </a:pPr>
                      <a:r>
                        <a:rPr lang="nl-NL" sz="120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</a:rPr>
                        <a:t>220-240</a:t>
                      </a:r>
                      <a:r>
                        <a:rPr lang="ru-RU" sz="120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</a:rPr>
                        <a:t>В</a:t>
                      </a:r>
                      <a:r>
                        <a:rPr lang="nl-NL" sz="120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</a:rPr>
                        <a:t> / 50-60 </a:t>
                      </a:r>
                      <a:r>
                        <a:rPr lang="ru-RU" sz="120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</a:rPr>
                        <a:t>Гц</a:t>
                      </a:r>
                      <a:endParaRPr lang="nl-NL" sz="1200" b="0" i="0" u="none" strike="noStrike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69271670"/>
                  </a:ext>
                </a:extLst>
              </a:tr>
              <a:tr h="317717">
                <a:tc>
                  <a:txBody>
                    <a:bodyPr/>
                    <a:lstStyle/>
                    <a:p>
                      <a:pPr algn="l" fontAlgn="b">
                        <a:lnSpc>
                          <a:spcPct val="150000"/>
                        </a:lnSpc>
                      </a:pPr>
                      <a:r>
                        <a:rPr lang="ru-RU" sz="1200" b="1" u="none" strike="noStrike" dirty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Источник света</a:t>
                      </a:r>
                      <a:endParaRPr lang="nl-NL" sz="1200" b="1" i="0" u="none" strike="noStrike" dirty="0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R w="6350" cap="flat" cmpd="sng" algn="ctr">
                      <a:solidFill>
                        <a:schemeClr val="tx1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>
                        <a:lnSpc>
                          <a:spcPct val="150000"/>
                        </a:lnSpc>
                      </a:pPr>
                      <a:r>
                        <a:rPr lang="ru-RU" sz="120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</a:rPr>
                        <a:t>Светодиодный модуль</a:t>
                      </a:r>
                      <a:endParaRPr lang="nl-NL" sz="1200" b="0" i="0" u="none" strike="noStrike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>
                        <a:lnSpc>
                          <a:spcPct val="150000"/>
                        </a:lnSpc>
                      </a:pPr>
                      <a:r>
                        <a:rPr lang="ru-RU" sz="1200" b="1" i="0" u="none" strike="noStrike" dirty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Оптика</a:t>
                      </a:r>
                      <a:endParaRPr lang="nl-NL" sz="1200" b="1" i="0" u="none" strike="noStrike" dirty="0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>
                        <a:lnSpc>
                          <a:spcPct val="150000"/>
                        </a:lnSpc>
                      </a:pPr>
                      <a:r>
                        <a:rPr lang="nl-NL" sz="120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</a:rPr>
                        <a:t>DM, </a:t>
                      </a:r>
                      <a:r>
                        <a:rPr lang="ru-RU" sz="120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</a:rPr>
                        <a:t>средняя дорожная оптика</a:t>
                      </a:r>
                      <a:endParaRPr lang="nl-NL" sz="1200" b="0" i="0" u="none" strike="noStrike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39351180"/>
                  </a:ext>
                </a:extLst>
              </a:tr>
              <a:tr h="317717">
                <a:tc>
                  <a:txBody>
                    <a:bodyPr/>
                    <a:lstStyle/>
                    <a:p>
                      <a:pPr algn="l" fontAlgn="b">
                        <a:lnSpc>
                          <a:spcPct val="150000"/>
                        </a:lnSpc>
                      </a:pPr>
                      <a:r>
                        <a:rPr lang="ru-RU" sz="1200" b="1" i="0" u="none" strike="noStrike" dirty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Мощность</a:t>
                      </a:r>
                      <a:endParaRPr lang="nl-NL" sz="1200" b="1" i="0" u="none" strike="noStrike" dirty="0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R w="6350" cap="flat" cmpd="sng" algn="ctr">
                      <a:solidFill>
                        <a:schemeClr val="tx1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>
                        <a:lnSpc>
                          <a:spcPct val="150000"/>
                        </a:lnSpc>
                      </a:pPr>
                      <a:r>
                        <a:rPr lang="ru-RU" sz="120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</a:rPr>
                        <a:t>От 29,5 до 83 Вт</a:t>
                      </a:r>
                      <a:endParaRPr lang="nl-NL" sz="1200" b="0" i="0" u="none" strike="noStrike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>
                        <a:lnSpc>
                          <a:spcPct val="150000"/>
                        </a:lnSpc>
                      </a:pPr>
                      <a:r>
                        <a:rPr lang="ru-RU" sz="1200" b="1" i="0" u="none" strike="noStrike" dirty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Защита оптики</a:t>
                      </a:r>
                      <a:endParaRPr lang="nl-NL" sz="1200" b="1" i="0" u="none" strike="noStrike" dirty="0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>
                        <a:lnSpc>
                          <a:spcPct val="150000"/>
                        </a:lnSpc>
                      </a:pPr>
                      <a:r>
                        <a:rPr lang="ru-RU" sz="120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</a:rPr>
                        <a:t>Закаленное стекло</a:t>
                      </a:r>
                      <a:endParaRPr lang="en-US" sz="1200" b="0" i="0" u="none" strike="noStrike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50366700"/>
                  </a:ext>
                </a:extLst>
              </a:tr>
              <a:tr h="317717">
                <a:tc>
                  <a:txBody>
                    <a:bodyPr/>
                    <a:lstStyle/>
                    <a:p>
                      <a:pPr algn="l" fontAlgn="b">
                        <a:lnSpc>
                          <a:spcPct val="150000"/>
                        </a:lnSpc>
                      </a:pPr>
                      <a:r>
                        <a:rPr lang="nl-NL" sz="1200" b="1" u="none" strike="noStrike" dirty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Luminous flux</a:t>
                      </a:r>
                      <a:endParaRPr lang="nl-NL" sz="1200" b="1" i="0" u="none" strike="noStrike" dirty="0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R w="6350" cap="flat" cmpd="sng" algn="ctr">
                      <a:solidFill>
                        <a:schemeClr val="tx1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>
                        <a:lnSpc>
                          <a:spcPct val="150000"/>
                        </a:lnSpc>
                      </a:pPr>
                      <a:r>
                        <a:rPr lang="ru-RU" sz="120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</a:rPr>
                        <a:t>Теплый белый, 4000К</a:t>
                      </a:r>
                      <a:endParaRPr lang="nl-NL" sz="1200" b="0" i="0" u="none" strike="noStrike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>
                        <a:lnSpc>
                          <a:spcPct val="150000"/>
                        </a:lnSpc>
                      </a:pPr>
                      <a:r>
                        <a:rPr lang="ru-RU" sz="1200" b="1" i="0" u="none" strike="noStrike" dirty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Материал</a:t>
                      </a:r>
                      <a:endParaRPr lang="nl-NL" sz="1200" b="1" i="0" u="none" strike="noStrike" dirty="0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>
                        <a:lnSpc>
                          <a:spcPct val="150000"/>
                        </a:lnSpc>
                      </a:pPr>
                      <a:r>
                        <a:rPr lang="ru-RU" sz="120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</a:rPr>
                        <a:t>Литой алюминевый корпус</a:t>
                      </a:r>
                      <a:endParaRPr lang="nl-NL" sz="1200" b="0" i="0" u="none" strike="noStrike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43954662"/>
                  </a:ext>
                </a:extLst>
              </a:tr>
              <a:tr h="317717">
                <a:tc>
                  <a:txBody>
                    <a:bodyPr/>
                    <a:lstStyle/>
                    <a:p>
                      <a:pPr algn="l" fontAlgn="b">
                        <a:lnSpc>
                          <a:spcPct val="150000"/>
                        </a:lnSpc>
                      </a:pPr>
                      <a:endParaRPr lang="nl-NL" sz="1200" b="1" i="0" u="none" strike="noStrike" dirty="0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R w="6350" cap="flat" cmpd="sng" algn="ctr">
                      <a:solidFill>
                        <a:schemeClr val="tx1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>
                        <a:lnSpc>
                          <a:spcPct val="150000"/>
                        </a:lnSpc>
                      </a:pPr>
                      <a:r>
                        <a:rPr lang="ru-RU" sz="120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</a:rPr>
                        <a:t>Номинальный</a:t>
                      </a:r>
                      <a:r>
                        <a:rPr lang="nl-NL" sz="120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</a:rPr>
                        <a:t>: 3700 - 5500 - 7500 - 11.000 </a:t>
                      </a:r>
                      <a:r>
                        <a:rPr lang="ru-RU" sz="120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</a:rPr>
                        <a:t>Лм</a:t>
                      </a:r>
                      <a:endParaRPr lang="nl-NL" sz="1200" b="0" i="0" u="none" strike="noStrike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>
                        <a:lnSpc>
                          <a:spcPct val="150000"/>
                        </a:lnSpc>
                      </a:pPr>
                      <a:r>
                        <a:rPr lang="nl-NL" sz="1200" b="1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</a:rPr>
                        <a:t> </a:t>
                      </a:r>
                      <a:endParaRPr lang="nl-NL" sz="1200" b="1" i="0" u="none" strike="noStrike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>
                        <a:lnSpc>
                          <a:spcPct val="150000"/>
                        </a:lnSpc>
                      </a:pPr>
                      <a:r>
                        <a:rPr lang="ru-RU" sz="1200" b="0" i="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</a:rPr>
                        <a:t>Первичная оптика - линза из поликарбоната + защита из закаленного стекла</a:t>
                      </a:r>
                      <a:endParaRPr lang="nl-NL" sz="1200" b="0" i="0" u="none" strike="noStrike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36000631"/>
                  </a:ext>
                </a:extLst>
              </a:tr>
              <a:tr h="317717">
                <a:tc>
                  <a:txBody>
                    <a:bodyPr/>
                    <a:lstStyle/>
                    <a:p>
                      <a:pPr algn="l" fontAlgn="b">
                        <a:lnSpc>
                          <a:spcPct val="150000"/>
                        </a:lnSpc>
                      </a:pPr>
                      <a:endParaRPr lang="nl-NL" sz="1200" b="1" i="0" u="none" strike="noStrike" dirty="0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R w="6350" cap="flat" cmpd="sng" algn="ctr">
                      <a:solidFill>
                        <a:schemeClr val="tx1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>
                        <a:lnSpc>
                          <a:spcPct val="150000"/>
                        </a:lnSpc>
                      </a:pPr>
                      <a:r>
                        <a:rPr lang="ru-RU" sz="120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</a:rPr>
                        <a:t>Системы</a:t>
                      </a:r>
                      <a:r>
                        <a:rPr lang="nl-NL" sz="120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</a:rPr>
                        <a:t>: 3050 - 4600 - 6100 - 9000 </a:t>
                      </a:r>
                      <a:r>
                        <a:rPr lang="ru-RU" sz="120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</a:rPr>
                        <a:t>Лм</a:t>
                      </a:r>
                      <a:endParaRPr lang="nl-NL" sz="1200" b="0" i="0" u="none" strike="noStrike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>
                        <a:lnSpc>
                          <a:spcPct val="150000"/>
                        </a:lnSpc>
                      </a:pPr>
                      <a:r>
                        <a:rPr lang="ru-RU" sz="1200" b="1" u="none" strike="noStrike" dirty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Цвет</a:t>
                      </a:r>
                      <a:endParaRPr lang="nl-NL" sz="1200" b="1" i="0" u="none" strike="noStrike" dirty="0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>
                        <a:lnSpc>
                          <a:spcPct val="150000"/>
                        </a:lnSpc>
                      </a:pPr>
                      <a:r>
                        <a:rPr lang="nl-NL" sz="120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</a:rPr>
                        <a:t>RAL7035 </a:t>
                      </a:r>
                      <a:r>
                        <a:rPr lang="ru-RU" sz="120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</a:rPr>
                        <a:t>светлый серый</a:t>
                      </a:r>
                      <a:endParaRPr lang="nl-NL" sz="1200" b="0" i="0" u="none" strike="noStrike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96608917"/>
                  </a:ext>
                </a:extLst>
              </a:tr>
              <a:tr h="317717">
                <a:tc>
                  <a:txBody>
                    <a:bodyPr/>
                    <a:lstStyle/>
                    <a:p>
                      <a:pPr algn="l" fontAlgn="b">
                        <a:lnSpc>
                          <a:spcPct val="150000"/>
                        </a:lnSpc>
                      </a:pPr>
                      <a:r>
                        <a:rPr lang="ru-RU" sz="1200" b="1" u="none" strike="noStrike" dirty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Эффективность системы</a:t>
                      </a:r>
                      <a:endParaRPr lang="nl-NL" sz="1200" b="1" i="0" u="none" strike="noStrike" dirty="0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R w="6350" cap="flat" cmpd="sng" algn="ctr">
                      <a:solidFill>
                        <a:schemeClr val="tx1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>
                        <a:lnSpc>
                          <a:spcPct val="150000"/>
                        </a:lnSpc>
                      </a:pPr>
                      <a:r>
                        <a:rPr lang="ru-RU" sz="120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</a:rPr>
                        <a:t>До 118 Лм/Вт</a:t>
                      </a:r>
                      <a:endParaRPr lang="en-US" sz="1200" b="0" i="0" u="none" strike="noStrike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>
                        <a:lnSpc>
                          <a:spcPct val="150000"/>
                        </a:lnSpc>
                      </a:pPr>
                      <a:r>
                        <a:rPr lang="ru-RU" sz="1200" b="1" u="none" strike="noStrike" dirty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Подключение</a:t>
                      </a:r>
                      <a:endParaRPr lang="nl-NL" sz="1200" b="1" i="0" u="none" strike="noStrike" dirty="0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>
                        <a:lnSpc>
                          <a:spcPct val="150000"/>
                        </a:lnSpc>
                      </a:pPr>
                      <a:r>
                        <a:rPr lang="en-US" sz="120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</a:rPr>
                        <a:t>PG13.5 Ø 6-12mm</a:t>
                      </a:r>
                      <a:endParaRPr lang="en-US" sz="1200" b="0" i="0" u="none" strike="noStrike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9741289"/>
                  </a:ext>
                </a:extLst>
              </a:tr>
              <a:tr h="317717">
                <a:tc rowSpan="2">
                  <a:txBody>
                    <a:bodyPr/>
                    <a:lstStyle/>
                    <a:p>
                      <a:pPr algn="l" fontAlgn="b">
                        <a:lnSpc>
                          <a:spcPct val="150000"/>
                        </a:lnSpc>
                      </a:pPr>
                      <a:r>
                        <a:rPr lang="ru-RU" sz="1200" b="1" u="none" strike="noStrike" dirty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Цветовая температура</a:t>
                      </a:r>
                      <a:endParaRPr lang="nl-NL" sz="1200" b="1" i="0" u="none" strike="noStrike" dirty="0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R w="6350" cap="flat" cmpd="sng" algn="ctr">
                      <a:solidFill>
                        <a:schemeClr val="tx1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l" fontAlgn="b">
                        <a:lnSpc>
                          <a:spcPct val="150000"/>
                        </a:lnSpc>
                      </a:pPr>
                      <a:r>
                        <a:rPr lang="nl-NL" sz="120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</a:rPr>
                        <a:t>4000K </a:t>
                      </a:r>
                      <a:endParaRPr lang="nl-NL" sz="1200" b="0" i="0" u="none" strike="noStrike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>
                        <a:lnSpc>
                          <a:spcPct val="150000"/>
                        </a:lnSpc>
                      </a:pPr>
                      <a:r>
                        <a:rPr lang="ru-RU" sz="1200" b="1" i="0" u="none" strike="noStrike" dirty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Монтаж</a:t>
                      </a:r>
                      <a:endParaRPr lang="nl-NL" sz="1200" b="1" i="0" u="none" strike="noStrike" dirty="0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>
                        <a:lnSpc>
                          <a:spcPct val="150000"/>
                        </a:lnSpc>
                      </a:pPr>
                      <a:r>
                        <a:rPr lang="ru-RU" sz="120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</a:rPr>
                        <a:t>Шпигот диаметро 42 – 60 мм</a:t>
                      </a:r>
                      <a:endParaRPr lang="nl-NL" sz="1200" b="0" i="0" u="none" strike="noStrike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95118"/>
                  </a:ext>
                </a:extLst>
              </a:tr>
              <a:tr h="317717">
                <a:tc vMerge="1">
                  <a:txBody>
                    <a:bodyPr/>
                    <a:lstStyle/>
                    <a:p>
                      <a:pPr algn="l" fontAlgn="b">
                        <a:lnSpc>
                          <a:spcPct val="150000"/>
                        </a:lnSpc>
                      </a:pPr>
                      <a:endParaRPr lang="nl-NL" sz="1200" b="1" i="0" u="none" strike="noStrike" dirty="0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R w="6350" cap="flat" cmpd="sng" algn="ctr">
                      <a:solidFill>
                        <a:schemeClr val="tx1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l" fontAlgn="b">
                        <a:lnSpc>
                          <a:spcPct val="150000"/>
                        </a:lnSpc>
                      </a:pPr>
                      <a:endParaRPr lang="nl-NL" sz="1200" b="0" i="0" u="none" strike="noStrike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u="none" strike="noStrike" dirty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Рекомендованная высота установки</a:t>
                      </a:r>
                      <a:endParaRPr lang="nl-NL" sz="1200" b="1" i="0" u="none" strike="noStrike" dirty="0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>
                        <a:lnSpc>
                          <a:spcPct val="150000"/>
                        </a:lnSpc>
                      </a:pPr>
                      <a:r>
                        <a:rPr lang="nl-NL" sz="120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</a:rPr>
                        <a:t>BRP101: 3.5 – 6</a:t>
                      </a:r>
                      <a:r>
                        <a:rPr lang="ru-RU" sz="120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</a:rPr>
                        <a:t>м</a:t>
                      </a:r>
                      <a:endParaRPr lang="nl-NL" sz="1200" b="0" i="0" u="none" strike="noStrike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51984819"/>
                  </a:ext>
                </a:extLst>
              </a:tr>
              <a:tr h="144140">
                <a:tc>
                  <a:txBody>
                    <a:bodyPr/>
                    <a:lstStyle/>
                    <a:p>
                      <a:pPr algn="l" fontAlgn="b">
                        <a:lnSpc>
                          <a:spcPct val="150000"/>
                        </a:lnSpc>
                      </a:pPr>
                      <a:r>
                        <a:rPr lang="ru-RU" sz="1200" b="1" u="none" strike="noStrike" dirty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Индекс цветопередачи</a:t>
                      </a:r>
                      <a:endParaRPr lang="nl-NL" sz="1200" b="1" i="0" u="none" strike="noStrike" dirty="0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R w="6350" cap="flat" cmpd="sng" algn="ctr">
                      <a:solidFill>
                        <a:schemeClr val="tx1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>
                        <a:lnSpc>
                          <a:spcPct val="150000"/>
                        </a:lnSpc>
                      </a:pPr>
                      <a:r>
                        <a:rPr lang="nl-NL" sz="120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</a:rPr>
                        <a:t>&gt;70</a:t>
                      </a:r>
                      <a:endParaRPr lang="nl-NL" sz="1200" b="0" i="0" u="none" strike="noStrike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nl-NL" sz="1200" b="0" i="0" u="none" strike="noStrike" dirty="0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>
                        <a:lnSpc>
                          <a:spcPct val="150000"/>
                        </a:lnSpc>
                      </a:pPr>
                      <a:r>
                        <a:rPr lang="nl-NL" sz="120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</a:rPr>
                        <a:t>BRP102: 5 – 8</a:t>
                      </a:r>
                      <a:r>
                        <a:rPr lang="ru-RU" sz="120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</a:rPr>
                        <a:t>м</a:t>
                      </a:r>
                      <a:endParaRPr lang="nl-NL" sz="1200" b="0" i="0" u="none" strike="noStrike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99626977"/>
                  </a:ext>
                </a:extLst>
              </a:tr>
              <a:tr h="317717">
                <a:tc>
                  <a:txBody>
                    <a:bodyPr/>
                    <a:lstStyle/>
                    <a:p>
                      <a:pPr algn="l" fontAlgn="b">
                        <a:lnSpc>
                          <a:spcPct val="150000"/>
                        </a:lnSpc>
                      </a:pPr>
                      <a:r>
                        <a:rPr lang="ru-RU" sz="1200" b="1" u="none" strike="noStrike" dirty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Срок службы</a:t>
                      </a:r>
                      <a:endParaRPr lang="nl-NL" sz="1200" b="1" i="0" u="none" strike="noStrike" dirty="0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R w="6350" cap="flat" cmpd="sng" algn="ctr">
                      <a:solidFill>
                        <a:schemeClr val="tx1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>
                        <a:lnSpc>
                          <a:spcPct val="150000"/>
                        </a:lnSpc>
                      </a:pPr>
                      <a:r>
                        <a:rPr lang="nl-NL" sz="120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</a:rPr>
                        <a:t>100.000 </a:t>
                      </a:r>
                      <a:r>
                        <a:rPr lang="ru-RU" sz="120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</a:rPr>
                        <a:t>часов</a:t>
                      </a:r>
                      <a:r>
                        <a:rPr lang="nl-NL" sz="120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</a:rPr>
                        <a:t> L70B10 @ 25°C</a:t>
                      </a:r>
                      <a:endParaRPr lang="nl-NL" sz="1200" b="0" i="0" u="none" strike="noStrike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>
                        <a:lnSpc>
                          <a:spcPct val="150000"/>
                        </a:lnSpc>
                      </a:pPr>
                      <a:r>
                        <a:rPr lang="ru-RU" sz="1200" b="1" u="none" strike="noStrike" dirty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Максимальная площадь ветровой нагрузки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>
                        <a:lnSpc>
                          <a:spcPct val="150000"/>
                        </a:lnSpc>
                      </a:pPr>
                      <a:r>
                        <a:rPr lang="nl-NL" sz="120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</a:rPr>
                        <a:t>BRP101: 0,0165</a:t>
                      </a:r>
                      <a:endParaRPr lang="nl-NL" sz="1200" b="0" i="0" u="none" strike="noStrike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55876311"/>
                  </a:ext>
                </a:extLst>
              </a:tr>
              <a:tr h="317717">
                <a:tc>
                  <a:txBody>
                    <a:bodyPr/>
                    <a:lstStyle/>
                    <a:p>
                      <a:pPr algn="l" fontAlgn="b">
                        <a:lnSpc>
                          <a:spcPct val="150000"/>
                        </a:lnSpc>
                      </a:pPr>
                      <a:r>
                        <a:rPr lang="nl-NL" sz="1200" b="1" u="none" strike="noStrike" dirty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 </a:t>
                      </a:r>
                      <a:endParaRPr lang="nl-NL" sz="1200" b="1" i="0" u="none" strike="noStrike" dirty="0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R w="6350" cap="flat" cmpd="sng" algn="ctr">
                      <a:solidFill>
                        <a:schemeClr val="tx1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>
                        <a:lnSpc>
                          <a:spcPct val="150000"/>
                        </a:lnSpc>
                      </a:pPr>
                      <a:r>
                        <a:rPr lang="nl-NL" sz="120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</a:rPr>
                        <a:t>60.000 </a:t>
                      </a:r>
                      <a:r>
                        <a:rPr lang="ru-RU" sz="120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</a:rPr>
                        <a:t>часов</a:t>
                      </a:r>
                      <a:r>
                        <a:rPr lang="nl-NL" sz="120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</a:rPr>
                        <a:t> L80B10 @ 25°C</a:t>
                      </a:r>
                      <a:endParaRPr lang="nl-NL" sz="1200" b="0" i="0" u="none" strike="noStrike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1200" b="1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</a:rPr>
                        <a:t> </a:t>
                      </a:r>
                      <a:endParaRPr lang="nl-NL" sz="1200" b="1" i="0" u="none" strike="noStrike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>
                        <a:lnSpc>
                          <a:spcPct val="150000"/>
                        </a:lnSpc>
                      </a:pPr>
                      <a:r>
                        <a:rPr lang="nl-NL" sz="120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</a:rPr>
                        <a:t>BRP102: 0,0248</a:t>
                      </a:r>
                      <a:endParaRPr lang="nl-NL" sz="1200" b="0" i="0" u="none" strike="noStrike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04577927"/>
                  </a:ext>
                </a:extLst>
              </a:tr>
              <a:tr h="317717">
                <a:tc>
                  <a:txBody>
                    <a:bodyPr/>
                    <a:lstStyle/>
                    <a:p>
                      <a:pPr algn="l" fontAlgn="b">
                        <a:lnSpc>
                          <a:spcPct val="150000"/>
                        </a:lnSpc>
                      </a:pPr>
                      <a:r>
                        <a:rPr lang="ru-RU" sz="1200" b="1" u="none" strike="noStrike" dirty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Диапазон рабочих температур</a:t>
                      </a:r>
                      <a:endParaRPr lang="nl-NL" sz="1200" b="1" i="0" u="none" strike="noStrike" dirty="0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R w="6350" cap="flat" cmpd="sng" algn="ctr">
                      <a:solidFill>
                        <a:schemeClr val="tx1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>
                        <a:lnSpc>
                          <a:spcPct val="150000"/>
                        </a:lnSpc>
                      </a:pPr>
                      <a:r>
                        <a:rPr lang="nl-NL" sz="1200" u="none" strike="noStrike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</a:rPr>
                        <a:t>-30 to +35°C</a:t>
                      </a:r>
                      <a:endParaRPr lang="nl-NL" sz="1200" b="0" i="0" u="none" strike="noStrike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1203771"/>
                  </a:ext>
                </a:extLst>
              </a:tr>
            </a:tbl>
          </a:graphicData>
        </a:graphic>
      </p:graphicFrame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53CEF2A-0157-4971-80A2-658089938A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71038" y="6346517"/>
            <a:ext cx="2743200" cy="365125"/>
          </a:xfrm>
        </p:spPr>
        <p:txBody>
          <a:bodyPr/>
          <a:lstStyle/>
          <a:p>
            <a:fld id="{C8411491-D0E0-4A5D-A883-4CE3C8E61DCB}" type="slidenum">
              <a:rPr lang="nl-NL" smtClean="0"/>
              <a:t>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1779865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tree in the middle of the street&#10;&#10;Description generated with very high confidence">
            <a:extLst>
              <a:ext uri="{FF2B5EF4-FFF2-40B4-BE49-F238E27FC236}">
                <a16:creationId xmlns:a16="http://schemas.microsoft.com/office/drawing/2014/main" id="{941F3E20-1D42-4BB5-89FB-68637F5EDDF6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881"/>
          <a:stretch/>
        </p:blipFill>
        <p:spPr>
          <a:xfrm>
            <a:off x="0" y="-1"/>
            <a:ext cx="6793991" cy="6869351"/>
          </a:xfrm>
          <a:prstGeom prst="rect">
            <a:avLst/>
          </a:prstGeom>
        </p:spPr>
      </p:pic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4EE4239D-FEA6-401F-8A2A-4D95D515A1EB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7064363" y="1227129"/>
          <a:ext cx="5084268" cy="2468019"/>
        </p:xfrm>
        <a:graphic>
          <a:graphicData uri="http://schemas.openxmlformats.org/drawingml/2006/table">
            <a:tbl>
              <a:tblPr>
                <a:tableStyleId>{2A488322-F2BA-4B5B-9748-0D474271808F}</a:tableStyleId>
              </a:tblPr>
              <a:tblGrid>
                <a:gridCol w="843064">
                  <a:extLst>
                    <a:ext uri="{9D8B030D-6E8A-4147-A177-3AD203B41FA5}">
                      <a16:colId xmlns:a16="http://schemas.microsoft.com/office/drawing/2014/main" val="2637947378"/>
                    </a:ext>
                  </a:extLst>
                </a:gridCol>
                <a:gridCol w="1067975">
                  <a:extLst>
                    <a:ext uri="{9D8B030D-6E8A-4147-A177-3AD203B41FA5}">
                      <a16:colId xmlns:a16="http://schemas.microsoft.com/office/drawing/2014/main" val="3511745402"/>
                    </a:ext>
                  </a:extLst>
                </a:gridCol>
                <a:gridCol w="644037">
                  <a:extLst>
                    <a:ext uri="{9D8B030D-6E8A-4147-A177-3AD203B41FA5}">
                      <a16:colId xmlns:a16="http://schemas.microsoft.com/office/drawing/2014/main" val="1315631723"/>
                    </a:ext>
                  </a:extLst>
                </a:gridCol>
                <a:gridCol w="843064">
                  <a:extLst>
                    <a:ext uri="{9D8B030D-6E8A-4147-A177-3AD203B41FA5}">
                      <a16:colId xmlns:a16="http://schemas.microsoft.com/office/drawing/2014/main" val="1724913767"/>
                    </a:ext>
                  </a:extLst>
                </a:gridCol>
                <a:gridCol w="843064">
                  <a:extLst>
                    <a:ext uri="{9D8B030D-6E8A-4147-A177-3AD203B41FA5}">
                      <a16:colId xmlns:a16="http://schemas.microsoft.com/office/drawing/2014/main" val="682602284"/>
                    </a:ext>
                  </a:extLst>
                </a:gridCol>
                <a:gridCol w="843064">
                  <a:extLst>
                    <a:ext uri="{9D8B030D-6E8A-4147-A177-3AD203B41FA5}">
                      <a16:colId xmlns:a16="http://schemas.microsoft.com/office/drawing/2014/main" val="3733067127"/>
                    </a:ext>
                  </a:extLst>
                </a:gridCol>
              </a:tblGrid>
              <a:tr h="315161">
                <a:tc gridSpan="6">
                  <a:txBody>
                    <a:bodyPr/>
                    <a:lstStyle/>
                    <a:p>
                      <a:pPr algn="l" fontAlgn="b"/>
                      <a:r>
                        <a:rPr lang="ru-RU" sz="1600" u="sng" strike="noStrike" dirty="0">
                          <a:effectLst/>
                        </a:rPr>
                        <a:t>Соотношение мощности и светового потока</a:t>
                      </a:r>
                      <a:endParaRPr lang="nl-NL" sz="1600" b="1" i="0" u="sng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b"/>
                      <a:endParaRPr lang="nl-NL" sz="1600" b="1" i="0" u="sng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nl-NL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nl-NL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nl-NL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54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59089251"/>
                  </a:ext>
                </a:extLst>
              </a:tr>
              <a:tr h="315161">
                <a:tc>
                  <a:txBody>
                    <a:bodyPr/>
                    <a:lstStyle/>
                    <a:p>
                      <a:pPr algn="l" fontAlgn="b"/>
                      <a:endParaRPr lang="nl-NL" sz="16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nl-NL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nl-NL" sz="16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nl-NL" sz="16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nl-NL" sz="16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nl-NL" sz="16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592822499"/>
                  </a:ext>
                </a:extLst>
              </a:tr>
              <a:tr h="577053">
                <a:tc>
                  <a:txBody>
                    <a:bodyPr/>
                    <a:lstStyle/>
                    <a:p>
                      <a:pPr algn="l" fontAlgn="b"/>
                      <a:endParaRPr lang="nl-NL" sz="16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u="none" strike="noStrike" dirty="0">
                          <a:effectLst/>
                        </a:rPr>
                        <a:t>Ном Лм</a:t>
                      </a:r>
                      <a:endParaRPr lang="nl-NL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u="none" strike="noStrike" dirty="0">
                          <a:effectLst/>
                        </a:rPr>
                        <a:t>Ном</a:t>
                      </a:r>
                      <a:br>
                        <a:rPr lang="ru-RU" sz="1600" u="none" strike="noStrike" dirty="0">
                          <a:effectLst/>
                        </a:rPr>
                      </a:br>
                      <a:r>
                        <a:rPr lang="ru-RU" sz="1600" u="none" strike="noStrike" dirty="0">
                          <a:effectLst/>
                        </a:rPr>
                        <a:t>Лм/Вт</a:t>
                      </a:r>
                      <a:endParaRPr lang="nl-NL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u="none" strike="noStrike" dirty="0">
                          <a:effectLst/>
                        </a:rPr>
                        <a:t>Сис</a:t>
                      </a:r>
                      <a:br>
                        <a:rPr lang="ru-RU" sz="1600" u="none" strike="noStrike" dirty="0">
                          <a:effectLst/>
                        </a:rPr>
                      </a:br>
                      <a:r>
                        <a:rPr lang="ru-RU" sz="1600" u="none" strike="noStrike" dirty="0">
                          <a:effectLst/>
                        </a:rPr>
                        <a:t>лм</a:t>
                      </a:r>
                      <a:endParaRPr lang="nl-NL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u="none" strike="noStrike" dirty="0">
                          <a:effectLst/>
                        </a:rPr>
                        <a:t>Сис</a:t>
                      </a:r>
                      <a:br>
                        <a:rPr lang="ru-RU" sz="1600" u="none" strike="noStrike" dirty="0">
                          <a:effectLst/>
                        </a:rPr>
                      </a:br>
                      <a:r>
                        <a:rPr lang="ru-RU" sz="1600" u="none" strike="noStrike" dirty="0">
                          <a:effectLst/>
                        </a:rPr>
                        <a:t>Лм/Вт</a:t>
                      </a:r>
                      <a:endParaRPr lang="nl-NL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u="none" strike="noStrike" dirty="0">
                          <a:effectLst/>
                        </a:rPr>
                        <a:t>Мощ</a:t>
                      </a:r>
                      <a:br>
                        <a:rPr lang="ru-RU" sz="1600" u="none" strike="noStrike" dirty="0">
                          <a:effectLst/>
                        </a:rPr>
                      </a:br>
                      <a:r>
                        <a:rPr lang="ru-RU" sz="1600" u="none" strike="noStrike" dirty="0">
                          <a:effectLst/>
                        </a:rPr>
                        <a:t>Вт</a:t>
                      </a:r>
                      <a:endParaRPr lang="nl-NL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910073355"/>
                  </a:ext>
                </a:extLst>
              </a:tr>
              <a:tr h="315161">
                <a:tc>
                  <a:txBody>
                    <a:bodyPr/>
                    <a:lstStyle/>
                    <a:p>
                      <a:pPr algn="l" fontAlgn="b"/>
                      <a:r>
                        <a:rPr lang="nl-NL" sz="1600" u="none" strike="noStrike" dirty="0">
                          <a:effectLst/>
                        </a:rPr>
                        <a:t>L</a:t>
                      </a:r>
                      <a:r>
                        <a:rPr lang="pl-PL" sz="1600" u="none" strike="noStrike" dirty="0">
                          <a:effectLst/>
                        </a:rPr>
                        <a:t>ED</a:t>
                      </a:r>
                      <a:r>
                        <a:rPr lang="nl-NL" sz="1600" u="none" strike="noStrike" dirty="0">
                          <a:effectLst/>
                        </a:rPr>
                        <a:t>37</a:t>
                      </a:r>
                      <a:endParaRPr lang="nl-NL" sz="16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1600" u="none" strike="noStrike">
                          <a:effectLst/>
                        </a:rPr>
                        <a:t>3700</a:t>
                      </a:r>
                      <a:endParaRPr lang="nl-NL" sz="16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1600" u="none" strike="noStrike">
                          <a:effectLst/>
                        </a:rPr>
                        <a:t>125</a:t>
                      </a:r>
                      <a:endParaRPr lang="nl-NL" sz="16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1600" u="none" strike="noStrike">
                          <a:effectLst/>
                        </a:rPr>
                        <a:t>3050</a:t>
                      </a:r>
                      <a:endParaRPr lang="nl-NL" sz="16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1600" u="none" strike="noStrike">
                          <a:effectLst/>
                        </a:rPr>
                        <a:t>103</a:t>
                      </a:r>
                      <a:endParaRPr lang="nl-NL" sz="16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1600" u="none" strike="noStrike">
                          <a:effectLst/>
                        </a:rPr>
                        <a:t>29.5</a:t>
                      </a:r>
                      <a:endParaRPr lang="nl-NL" sz="16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37695895"/>
                  </a:ext>
                </a:extLst>
              </a:tr>
              <a:tr h="315161">
                <a:tc>
                  <a:txBody>
                    <a:bodyPr/>
                    <a:lstStyle/>
                    <a:p>
                      <a:pPr algn="l" fontAlgn="b"/>
                      <a:r>
                        <a:rPr lang="nl-NL" sz="1600" u="none" strike="noStrike" dirty="0">
                          <a:effectLst/>
                        </a:rPr>
                        <a:t>L</a:t>
                      </a:r>
                      <a:r>
                        <a:rPr lang="pl-PL" sz="1600" u="none" strike="noStrike" dirty="0">
                          <a:effectLst/>
                        </a:rPr>
                        <a:t>ED</a:t>
                      </a:r>
                      <a:r>
                        <a:rPr lang="nl-NL" sz="1600" u="none" strike="noStrike" dirty="0">
                          <a:effectLst/>
                        </a:rPr>
                        <a:t>55</a:t>
                      </a:r>
                      <a:endParaRPr lang="nl-NL" sz="16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1600" u="none" strike="noStrike">
                          <a:effectLst/>
                        </a:rPr>
                        <a:t>5500</a:t>
                      </a:r>
                      <a:endParaRPr lang="nl-NL" sz="16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1600" u="none" strike="noStrike">
                          <a:effectLst/>
                        </a:rPr>
                        <a:t>141</a:t>
                      </a:r>
                      <a:endParaRPr lang="nl-NL" sz="16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1600" u="none" strike="noStrike">
                          <a:effectLst/>
                        </a:rPr>
                        <a:t>4600</a:t>
                      </a:r>
                      <a:endParaRPr lang="nl-NL" sz="16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1600" u="none" strike="noStrike" dirty="0">
                          <a:effectLst/>
                        </a:rPr>
                        <a:t>118</a:t>
                      </a:r>
                      <a:endParaRPr lang="nl-NL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1600" u="none" strike="noStrike">
                          <a:effectLst/>
                        </a:rPr>
                        <a:t>39</a:t>
                      </a:r>
                      <a:endParaRPr lang="nl-NL" sz="16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891282460"/>
                  </a:ext>
                </a:extLst>
              </a:tr>
              <a:tr h="315161">
                <a:tc>
                  <a:txBody>
                    <a:bodyPr/>
                    <a:lstStyle/>
                    <a:p>
                      <a:pPr algn="l" fontAlgn="b"/>
                      <a:r>
                        <a:rPr lang="nl-NL" sz="1600" u="none" strike="noStrike" dirty="0">
                          <a:effectLst/>
                        </a:rPr>
                        <a:t>L</a:t>
                      </a:r>
                      <a:r>
                        <a:rPr lang="pl-PL" sz="1600" u="none" strike="noStrike" dirty="0">
                          <a:effectLst/>
                        </a:rPr>
                        <a:t>ED</a:t>
                      </a:r>
                      <a:r>
                        <a:rPr lang="nl-NL" sz="1600" u="none" strike="noStrike" dirty="0">
                          <a:effectLst/>
                        </a:rPr>
                        <a:t>75</a:t>
                      </a:r>
                      <a:endParaRPr lang="nl-NL" sz="16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1600" u="none" strike="noStrike">
                          <a:effectLst/>
                        </a:rPr>
                        <a:t>7500</a:t>
                      </a:r>
                      <a:endParaRPr lang="nl-NL" sz="16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1600" u="none" strike="noStrike">
                          <a:effectLst/>
                        </a:rPr>
                        <a:t>133</a:t>
                      </a:r>
                      <a:endParaRPr lang="nl-NL" sz="16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1600" u="none" strike="noStrike">
                          <a:effectLst/>
                        </a:rPr>
                        <a:t>6100</a:t>
                      </a:r>
                      <a:endParaRPr lang="nl-NL" sz="16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1600" u="none" strike="noStrike">
                          <a:effectLst/>
                        </a:rPr>
                        <a:t>109</a:t>
                      </a:r>
                      <a:endParaRPr lang="nl-NL" sz="16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1600" u="none" strike="noStrike">
                          <a:effectLst/>
                        </a:rPr>
                        <a:t>56.5</a:t>
                      </a:r>
                      <a:endParaRPr lang="nl-NL" sz="16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724994588"/>
                  </a:ext>
                </a:extLst>
              </a:tr>
              <a:tr h="315161">
                <a:tc>
                  <a:txBody>
                    <a:bodyPr/>
                    <a:lstStyle/>
                    <a:p>
                      <a:pPr algn="l" fontAlgn="b"/>
                      <a:r>
                        <a:rPr lang="nl-NL" sz="1600" u="none" strike="noStrike" dirty="0">
                          <a:effectLst/>
                        </a:rPr>
                        <a:t>L</a:t>
                      </a:r>
                      <a:r>
                        <a:rPr lang="pl-PL" sz="1600" u="none" strike="noStrike" dirty="0">
                          <a:effectLst/>
                        </a:rPr>
                        <a:t>ED</a:t>
                      </a:r>
                      <a:r>
                        <a:rPr lang="nl-NL" sz="1600" u="none" strike="noStrike" dirty="0">
                          <a:effectLst/>
                        </a:rPr>
                        <a:t>110</a:t>
                      </a:r>
                      <a:endParaRPr lang="nl-NL" sz="16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1600" u="none" strike="noStrike" dirty="0">
                          <a:effectLst/>
                        </a:rPr>
                        <a:t>11.000</a:t>
                      </a:r>
                      <a:endParaRPr lang="nl-NL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1600" u="none" strike="noStrike" dirty="0">
                          <a:effectLst/>
                        </a:rPr>
                        <a:t>132</a:t>
                      </a:r>
                      <a:endParaRPr lang="nl-NL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1600" u="none" strike="noStrike">
                          <a:effectLst/>
                        </a:rPr>
                        <a:t>9000</a:t>
                      </a:r>
                      <a:endParaRPr lang="nl-NL" sz="16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1600" u="none" strike="noStrike" dirty="0">
                          <a:effectLst/>
                        </a:rPr>
                        <a:t>109</a:t>
                      </a:r>
                      <a:endParaRPr lang="nl-NL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1600" u="none" strike="noStrike" dirty="0">
                          <a:effectLst/>
                        </a:rPr>
                        <a:t>83</a:t>
                      </a:r>
                      <a:endParaRPr lang="nl-NL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543943502"/>
                  </a:ext>
                </a:extLst>
              </a:tr>
            </a:tbl>
          </a:graphicData>
        </a:graphic>
      </p:graphicFrame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8AC23BE-2D00-411D-9636-85DEF9522E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73783" y="6310008"/>
            <a:ext cx="2743200" cy="365125"/>
          </a:xfrm>
        </p:spPr>
        <p:txBody>
          <a:bodyPr/>
          <a:lstStyle/>
          <a:p>
            <a:fld id="{C8411491-D0E0-4A5D-A883-4CE3C8E61DCB}" type="slidenum">
              <a:rPr lang="nl-NL" smtClean="0"/>
              <a:t>8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913945291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CLASSNAME" val="CustFormCol001RoundSingleCornerRectangle"/>
  <p:tag name="COLORSETCLASSNAME" val="ColorSet1"/>
  <p:tag name="COLORS" val="-1;Scheme9;-2;-2;-1;-2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" val="-2;-2;-2;-2;-2;-2"/>
  <p:tag name="COLORSETCLASSNAME" val="ColorSet1"/>
  <p:tag name="MLI" val="1"/>
  <p:tag name="SHAPESETGROUPCLASSNAME" val="ShapeSetGroup2"/>
  <p:tag name="SHAPESETCLASSNAME" val="FORMIMAGETEXT01"/>
  <p:tag name="COLORSETGROUPCLASSNAME" val="ColorSetGroupLight"/>
  <p:tag name="FONTSETGROUPCLASSNAME" val="FontSetGroup1"/>
  <p:tag name="SHAPECLASSNAME" val="PhilipsLogoTitle"/>
  <p:tag name="SHAPECLASSFILE" val="PHGMCWORDMARK2008$C.emf"/>
  <p:tag name="SHAPECLASSPROTECTIONTYPE" val="31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093BA1480874D4B8766EF59199D8445" ma:contentTypeVersion="13" ma:contentTypeDescription="Create a new document." ma:contentTypeScope="" ma:versionID="0c2e49fc4b67d470da789ef50ae1042f">
  <xsd:schema xmlns:xsd="http://www.w3.org/2001/XMLSchema" xmlns:xs="http://www.w3.org/2001/XMLSchema" xmlns:p="http://schemas.microsoft.com/office/2006/metadata/properties" xmlns:ns2="392d04b5-7f02-471e-a961-cd74abe27e5e" xmlns:ns3="09c450a1-65d1-4747-8c89-2a4f8ae3c65f" targetNamespace="http://schemas.microsoft.com/office/2006/metadata/properties" ma:root="true" ma:fieldsID="a670e2e2871a28053056bc30de477784" ns2:_="" ns3:_="">
    <xsd:import namespace="392d04b5-7f02-471e-a961-cd74abe27e5e"/>
    <xsd:import namespace="09c450a1-65d1-4747-8c89-2a4f8ae3c65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92d04b5-7f02-471e-a961-cd74abe27e5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4" nillable="true" ma:displayName="Location" ma:internalName="MediaServiceLocation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9c450a1-65d1-4747-8c89-2a4f8ae3c65f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519823F2-4F93-4B5E-BE7E-BEA9DABD3B9C}"/>
</file>

<file path=customXml/itemProps2.xml><?xml version="1.0" encoding="utf-8"?>
<ds:datastoreItem xmlns:ds="http://schemas.openxmlformats.org/officeDocument/2006/customXml" ds:itemID="{CC18629E-96A0-4F2E-9457-0950FC05BEE6}"/>
</file>

<file path=customXml/itemProps3.xml><?xml version="1.0" encoding="utf-8"?>
<ds:datastoreItem xmlns:ds="http://schemas.openxmlformats.org/officeDocument/2006/customXml" ds:itemID="{DC7AE879-DD6C-402F-9097-401AF9E62B9C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376</Words>
  <Application>Microsoft Office PowerPoint</Application>
  <PresentationFormat>Widescreen</PresentationFormat>
  <Paragraphs>117</Paragraphs>
  <Slides>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Today we present</vt:lpstr>
      <vt:lpstr>Семейство включает в себя две версии светильников в маленьком и большом корпусе </vt:lpstr>
      <vt:lpstr>Основные особенности</vt:lpstr>
      <vt:lpstr>Габаритные размеры</vt:lpstr>
      <vt:lpstr>Технические характеристики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Anastasia Useynashvili</dc:creator>
  <cp:lastModifiedBy>Anastasia Useynashvili</cp:lastModifiedBy>
  <cp:revision>1</cp:revision>
  <dcterms:created xsi:type="dcterms:W3CDTF">2018-06-27T14:36:20Z</dcterms:created>
  <dcterms:modified xsi:type="dcterms:W3CDTF">2018-06-27T14:36:32Z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0x010100D093BA1480874D4B8766EF59199D8445</vt:lpwstr>
  </property>
</Properties>
</file>